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55"/>
  </p:notesMasterIdLst>
  <p:sldIdLst>
    <p:sldId id="256" r:id="rId5"/>
    <p:sldId id="386" r:id="rId6"/>
    <p:sldId id="387" r:id="rId7"/>
    <p:sldId id="388" r:id="rId8"/>
    <p:sldId id="399" r:id="rId9"/>
    <p:sldId id="400" r:id="rId10"/>
    <p:sldId id="402" r:id="rId11"/>
    <p:sldId id="358" r:id="rId12"/>
    <p:sldId id="403" r:id="rId13"/>
    <p:sldId id="404" r:id="rId14"/>
    <p:sldId id="405" r:id="rId15"/>
    <p:sldId id="406" r:id="rId16"/>
    <p:sldId id="409" r:id="rId17"/>
    <p:sldId id="411" r:id="rId18"/>
    <p:sldId id="442" r:id="rId19"/>
    <p:sldId id="410" r:id="rId20"/>
    <p:sldId id="413" r:id="rId21"/>
    <p:sldId id="414" r:id="rId22"/>
    <p:sldId id="415" r:id="rId23"/>
    <p:sldId id="408" r:id="rId24"/>
    <p:sldId id="416" r:id="rId25"/>
    <p:sldId id="417" r:id="rId26"/>
    <p:sldId id="418" r:id="rId27"/>
    <p:sldId id="419" r:id="rId28"/>
    <p:sldId id="420" r:id="rId29"/>
    <p:sldId id="421" r:id="rId30"/>
    <p:sldId id="422" r:id="rId31"/>
    <p:sldId id="423" r:id="rId32"/>
    <p:sldId id="424" r:id="rId33"/>
    <p:sldId id="425" r:id="rId34"/>
    <p:sldId id="426" r:id="rId35"/>
    <p:sldId id="427" r:id="rId36"/>
    <p:sldId id="428" r:id="rId37"/>
    <p:sldId id="429" r:id="rId38"/>
    <p:sldId id="430" r:id="rId39"/>
    <p:sldId id="431" r:id="rId40"/>
    <p:sldId id="432" r:id="rId41"/>
    <p:sldId id="433" r:id="rId42"/>
    <p:sldId id="434" r:id="rId43"/>
    <p:sldId id="435" r:id="rId44"/>
    <p:sldId id="436" r:id="rId45"/>
    <p:sldId id="437" r:id="rId46"/>
    <p:sldId id="438" r:id="rId47"/>
    <p:sldId id="439" r:id="rId48"/>
    <p:sldId id="440" r:id="rId49"/>
    <p:sldId id="391" r:id="rId50"/>
    <p:sldId id="392" r:id="rId51"/>
    <p:sldId id="363" r:id="rId52"/>
    <p:sldId id="393" r:id="rId53"/>
    <p:sldId id="263" r:id="rId5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elle Ibrahim" initials="NI" lastIdx="8" clrIdx="0">
    <p:extLst>
      <p:ext uri="{19B8F6BF-5375-455C-9EA6-DF929625EA0E}">
        <p15:presenceInfo xmlns:p15="http://schemas.microsoft.com/office/powerpoint/2012/main" userId="c898572536fa48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A47"/>
    <a:srgbClr val="136855"/>
    <a:srgbClr val="0E52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3"/>
  </p:normalViewPr>
  <p:slideViewPr>
    <p:cSldViewPr snapToGrid="0" snapToObjects="1">
      <p:cViewPr varScale="1">
        <p:scale>
          <a:sx n="107" d="100"/>
          <a:sy n="107" d="100"/>
        </p:scale>
        <p:origin x="91" y="182"/>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48396A-1F0A-4774-B8FE-C07FE4636A65}" type="datetimeFigureOut">
              <a:rPr lang="en-US" smtClean="0"/>
              <a:t>3/15/2020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FBD007-FD5F-44AB-887D-F160FB49A0B4}" type="slidenum">
              <a:rPr lang="en-US" smtClean="0"/>
              <a:t>‹#›</a:t>
            </a:fld>
            <a:endParaRPr lang="en-US"/>
          </a:p>
        </p:txBody>
      </p:sp>
    </p:spTree>
    <p:extLst>
      <p:ext uri="{BB962C8B-B14F-4D97-AF65-F5344CB8AC3E}">
        <p14:creationId xmlns:p14="http://schemas.microsoft.com/office/powerpoint/2010/main" val="2714334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BD007-FD5F-44AB-887D-F160FB49A0B4}" type="slidenum">
              <a:rPr lang="en-US" smtClean="0"/>
              <a:t>17</a:t>
            </a:fld>
            <a:endParaRPr lang="en-US"/>
          </a:p>
        </p:txBody>
      </p:sp>
    </p:spTree>
    <p:extLst>
      <p:ext uri="{BB962C8B-B14F-4D97-AF65-F5344CB8AC3E}">
        <p14:creationId xmlns:p14="http://schemas.microsoft.com/office/powerpoint/2010/main" val="3215151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BD007-FD5F-44AB-887D-F160FB49A0B4}" type="slidenum">
              <a:rPr lang="en-US" smtClean="0"/>
              <a:t>18</a:t>
            </a:fld>
            <a:endParaRPr lang="en-US"/>
          </a:p>
        </p:txBody>
      </p:sp>
    </p:spTree>
    <p:extLst>
      <p:ext uri="{BB962C8B-B14F-4D97-AF65-F5344CB8AC3E}">
        <p14:creationId xmlns:p14="http://schemas.microsoft.com/office/powerpoint/2010/main" val="2713720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FBD007-FD5F-44AB-887D-F160FB49A0B4}" type="slidenum">
              <a:rPr lang="en-US" smtClean="0"/>
              <a:t>19</a:t>
            </a:fld>
            <a:endParaRPr lang="en-US"/>
          </a:p>
        </p:txBody>
      </p:sp>
    </p:spTree>
    <p:extLst>
      <p:ext uri="{BB962C8B-B14F-4D97-AF65-F5344CB8AC3E}">
        <p14:creationId xmlns:p14="http://schemas.microsoft.com/office/powerpoint/2010/main" val="22283454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ig Data Analytics - Title Slide - Backgrou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968" cy="5143500"/>
          </a:xfrm>
          <a:prstGeom prst="rect">
            <a:avLst/>
          </a:prstGeom>
        </p:spPr>
      </p:pic>
      <p:sp>
        <p:nvSpPr>
          <p:cNvPr id="2" name="Title 1"/>
          <p:cNvSpPr>
            <a:spLocks noGrp="1"/>
          </p:cNvSpPr>
          <p:nvPr>
            <p:ph type="ctrTitle"/>
          </p:nvPr>
        </p:nvSpPr>
        <p:spPr>
          <a:xfrm>
            <a:off x="309880" y="368459"/>
            <a:ext cx="7772400" cy="759301"/>
          </a:xfrm>
        </p:spPr>
        <p:txBody>
          <a:bodyPr>
            <a:normAutofit/>
          </a:bodyPr>
          <a:lstStyle>
            <a:lvl1pPr algn="l">
              <a:defRPr sz="3200" b="1">
                <a:solidFill>
                  <a:srgbClr val="136855"/>
                </a:solidFill>
              </a:defRPr>
            </a:lvl1pPr>
          </a:lstStyle>
          <a:p>
            <a:r>
              <a:rPr lang="en-US" dirty="0"/>
              <a:t>Click to edit Master title style</a:t>
            </a:r>
          </a:p>
        </p:txBody>
      </p:sp>
      <p:sp>
        <p:nvSpPr>
          <p:cNvPr id="3" name="Subtitle 2"/>
          <p:cNvSpPr>
            <a:spLocks noGrp="1"/>
          </p:cNvSpPr>
          <p:nvPr>
            <p:ph type="subTitle" idx="1"/>
          </p:nvPr>
        </p:nvSpPr>
        <p:spPr>
          <a:xfrm>
            <a:off x="309880" y="1145858"/>
            <a:ext cx="3906520" cy="1314450"/>
          </a:xfrm>
        </p:spPr>
        <p:txBody>
          <a:bodyPr>
            <a:norm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340360" y="4767263"/>
            <a:ext cx="2133600" cy="273844"/>
          </a:xfrm>
        </p:spPr>
        <p:txBody>
          <a:bodyPr/>
          <a:lstStyle>
            <a:lvl1pPr algn="l">
              <a:defRPr/>
            </a:lvl1pPr>
          </a:lstStyle>
          <a:p>
            <a:fld id="{AF88E988-FB04-AB4E-BE5A-59F242AF7F7A}" type="slidenum">
              <a:rPr lang="en-US" smtClean="0"/>
              <a:pPr/>
              <a:t>‹#›</a:t>
            </a:fld>
            <a:endParaRPr lang="en-US" dirty="0"/>
          </a:p>
        </p:txBody>
      </p:sp>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Big Data Analytics - Slide Backgrounds_Artboard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2223" cy="5143500"/>
          </a:xfrm>
          <a:prstGeom prst="rect">
            <a:avLst/>
          </a:prstGeom>
        </p:spPr>
      </p:pic>
      <p:sp>
        <p:nvSpPr>
          <p:cNvPr id="2" name="Title 1"/>
          <p:cNvSpPr>
            <a:spLocks noGrp="1"/>
          </p:cNvSpPr>
          <p:nvPr>
            <p:ph type="title"/>
          </p:nvPr>
        </p:nvSpPr>
        <p:spPr>
          <a:xfrm>
            <a:off x="1717040" y="205979"/>
            <a:ext cx="6969760" cy="857250"/>
          </a:xfrm>
        </p:spPr>
        <p:txBody>
          <a:bodyPr>
            <a:normAutofit/>
          </a:bodyPr>
          <a:lstStyle>
            <a:lvl1pPr algn="l">
              <a:defRPr sz="2800" b="1">
                <a:solidFill>
                  <a:srgbClr val="136855"/>
                </a:solidFill>
              </a:defRPr>
            </a:lvl1pPr>
          </a:lstStyle>
          <a:p>
            <a:r>
              <a:rPr lang="en-US" dirty="0"/>
              <a:t>Click to edit Master title style</a:t>
            </a:r>
          </a:p>
        </p:txBody>
      </p:sp>
      <p:sp>
        <p:nvSpPr>
          <p:cNvPr id="3" name="Content Placeholder 2"/>
          <p:cNvSpPr>
            <a:spLocks noGrp="1"/>
          </p:cNvSpPr>
          <p:nvPr>
            <p:ph idx="1"/>
          </p:nvPr>
        </p:nvSpPr>
        <p:spPr>
          <a:xfrm>
            <a:off x="1717040" y="1200151"/>
            <a:ext cx="6969760" cy="3394472"/>
          </a:xfrm>
        </p:spPr>
        <p:txBody>
          <a:bodyPr>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b="1"/>
            </a:lvl1pPr>
          </a:lstStyle>
          <a:p>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Big Data Analytics - Slide Backgrounds_Artboard 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295593" y="2042399"/>
            <a:ext cx="5724207" cy="1021556"/>
          </a:xfrm>
        </p:spPr>
        <p:txBody>
          <a:bodyPr anchor="t">
            <a:noAutofit/>
          </a:bodyPr>
          <a:lstStyle>
            <a:lvl1pPr algn="l">
              <a:defRPr sz="28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295593" y="3200400"/>
            <a:ext cx="7772400" cy="82296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5" name="Picture 14" descr="Big Data Analytics - Slide Backgrounds_Artboard 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11" name="Content Placeholder 2"/>
          <p:cNvSpPr>
            <a:spLocks noGrp="1"/>
          </p:cNvSpPr>
          <p:nvPr>
            <p:ph sz="half" idx="10"/>
          </p:nvPr>
        </p:nvSpPr>
        <p:spPr>
          <a:xfrm>
            <a:off x="355600" y="1151335"/>
            <a:ext cx="376936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5191760" y="1151336"/>
            <a:ext cx="338328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
        <p:nvSpPr>
          <p:cNvPr id="5" name="Text Placeholder 4"/>
          <p:cNvSpPr>
            <a:spLocks noGrp="1"/>
          </p:cNvSpPr>
          <p:nvPr>
            <p:ph type="body" sz="quarter" idx="3"/>
          </p:nvPr>
        </p:nvSpPr>
        <p:spPr>
          <a:xfrm>
            <a:off x="5191761" y="528321"/>
            <a:ext cx="338328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Text Placeholder 4"/>
          <p:cNvSpPr>
            <a:spLocks noGrp="1"/>
          </p:cNvSpPr>
          <p:nvPr>
            <p:ph type="body" sz="quarter" idx="13"/>
          </p:nvPr>
        </p:nvSpPr>
        <p:spPr>
          <a:xfrm>
            <a:off x="355600" y="528321"/>
            <a:ext cx="376936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48682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pic>
        <p:nvPicPr>
          <p:cNvPr id="4" name="Picture 3" descr="Big Data Analytics - Slide Backgrounds_Artboard 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11" name="Content Placeholder 2"/>
          <p:cNvSpPr>
            <a:spLocks noGrp="1"/>
          </p:cNvSpPr>
          <p:nvPr>
            <p:ph sz="half" idx="10"/>
          </p:nvPr>
        </p:nvSpPr>
        <p:spPr>
          <a:xfrm>
            <a:off x="355600" y="379175"/>
            <a:ext cx="8402320" cy="1998265"/>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355600" y="2794001"/>
            <a:ext cx="8402320" cy="1973262"/>
          </a:xfrm>
        </p:spPr>
        <p:txBody>
          <a:bodyPr>
            <a:normAutofit/>
          </a:bodyPr>
          <a:lstStyle>
            <a:lvl1pPr>
              <a:defRPr sz="1600">
                <a:solidFill>
                  <a:srgbClr val="FFFFFF"/>
                </a:solidFill>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056948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Main Point">
    <p:spTree>
      <p:nvGrpSpPr>
        <p:cNvPr id="1" name=""/>
        <p:cNvGrpSpPr/>
        <p:nvPr/>
      </p:nvGrpSpPr>
      <p:grpSpPr>
        <a:xfrm>
          <a:off x="0" y="0"/>
          <a:ext cx="0" cy="0"/>
          <a:chOff x="0" y="0"/>
          <a:chExt cx="0" cy="0"/>
        </a:xfrm>
      </p:grpSpPr>
      <p:pic>
        <p:nvPicPr>
          <p:cNvPr id="8" name="Picture 7" descr="Big Data Analytics - Slide Backgrounds_Artboard 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863600" y="843280"/>
            <a:ext cx="7416800" cy="3403600"/>
          </a:xfrm>
        </p:spPr>
        <p:txBody>
          <a:bodyPr>
            <a:normAutofit/>
          </a:bodyPr>
          <a:lstStyle>
            <a:lvl1pPr>
              <a:defRPr sz="2800"/>
            </a:lvl1pPr>
          </a:lstStyle>
          <a:p>
            <a:r>
              <a:rPr lang="en-US" dirty="0"/>
              <a:t>Click to edit Master title style</a:t>
            </a:r>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ast Slide">
    <p:spTree>
      <p:nvGrpSpPr>
        <p:cNvPr id="1" name=""/>
        <p:cNvGrpSpPr/>
        <p:nvPr/>
      </p:nvGrpSpPr>
      <p:grpSpPr>
        <a:xfrm>
          <a:off x="0" y="0"/>
          <a:ext cx="0" cy="0"/>
          <a:chOff x="0" y="0"/>
          <a:chExt cx="0" cy="0"/>
        </a:xfrm>
      </p:grpSpPr>
      <p:pic>
        <p:nvPicPr>
          <p:cNvPr id="6" name="Picture 5" descr="Big Data Analytics - Slide Backgrounds_Artboard 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5" name="TextBox 4"/>
          <p:cNvSpPr txBox="1"/>
          <p:nvPr userDrawn="1"/>
        </p:nvSpPr>
        <p:spPr>
          <a:xfrm>
            <a:off x="3413760" y="914400"/>
            <a:ext cx="5120640" cy="2031325"/>
          </a:xfrm>
          <a:prstGeom prst="rect">
            <a:avLst/>
          </a:prstGeom>
          <a:noFill/>
        </p:spPr>
        <p:txBody>
          <a:bodyPr wrap="square" rtlCol="0">
            <a:spAutoFit/>
          </a:bodyPr>
          <a:lstStyle/>
          <a:p>
            <a:r>
              <a:rPr lang="en-US" sz="1400" dirty="0">
                <a:solidFill>
                  <a:schemeClr val="tx1">
                    <a:lumMod val="65000"/>
                    <a:lumOff val="35000"/>
                  </a:schemeClr>
                </a:solidFill>
              </a:rPr>
              <a:t>© All rights reserved. All content within our courses, such as this video, is protected by copyright and is owned by the course author or unless otherwise stated.  Third party copyrighted materials (for example, images and text) have either been licensed for use in any given course, or have  been copied under an exception or limitation in Canadian Copyright law. For further information, please contact the McMaster University Centre for Continuing Education </a:t>
            </a:r>
            <a:r>
              <a:rPr lang="en-US" sz="1400" dirty="0" err="1">
                <a:solidFill>
                  <a:schemeClr val="tx1">
                    <a:lumMod val="65000"/>
                    <a:lumOff val="35000"/>
                  </a:schemeClr>
                </a:solidFill>
              </a:rPr>
              <a:t>ccecrsdv@mcmaster.ca</a:t>
            </a:r>
            <a:r>
              <a:rPr lang="en-US" sz="1400" dirty="0">
                <a:solidFill>
                  <a:schemeClr val="tx1">
                    <a:lumMod val="65000"/>
                    <a:lumOff val="35000"/>
                  </a:schemeClr>
                </a:solidFill>
              </a:rPr>
              <a:t>.</a:t>
            </a:r>
          </a:p>
        </p:txBody>
      </p:sp>
    </p:spTree>
    <p:extLst>
      <p:ext uri="{BB962C8B-B14F-4D97-AF65-F5344CB8AC3E}">
        <p14:creationId xmlns:p14="http://schemas.microsoft.com/office/powerpoint/2010/main" val="2458293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3/15/2020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60" r:id="rId4"/>
    <p:sldLayoutId id="2147493464" r:id="rId5"/>
    <p:sldLayoutId id="2147493461" r:id="rId6"/>
    <p:sldLayoutId id="2147493462" r:id="rId7"/>
    <p:sldLayoutId id="2147493465"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hyperlink" Target="https://ebay.com/" TargetMode="External"/><Relationship Id="rId26" Type="http://schemas.openxmlformats.org/officeDocument/2006/relationships/hyperlink" Target="https://coca-cola.com/" TargetMode="External"/><Relationship Id="rId39" Type="http://schemas.openxmlformats.org/officeDocument/2006/relationships/image" Target="../media/image41.png"/><Relationship Id="rId21" Type="http://schemas.openxmlformats.org/officeDocument/2006/relationships/image" Target="../media/image31.png"/><Relationship Id="rId34" Type="http://schemas.openxmlformats.org/officeDocument/2006/relationships/hyperlink" Target="http://www.163.com/" TargetMode="External"/><Relationship Id="rId42" Type="http://schemas.openxmlformats.org/officeDocument/2006/relationships/hyperlink" Target="https://caicloud.io/" TargetMode="External"/><Relationship Id="rId47" Type="http://schemas.openxmlformats.org/officeDocument/2006/relationships/image" Target="../media/image45.png"/><Relationship Id="rId50" Type="http://schemas.openxmlformats.org/officeDocument/2006/relationships/hyperlink" Target="https://www.cmcm.com/" TargetMode="External"/><Relationship Id="rId55" Type="http://schemas.openxmlformats.org/officeDocument/2006/relationships/image" Target="../media/image49.png"/><Relationship Id="rId7" Type="http://schemas.openxmlformats.org/officeDocument/2006/relationships/image" Target="../media/image24.png"/><Relationship Id="rId2" Type="http://schemas.openxmlformats.org/officeDocument/2006/relationships/hyperlink" Target="https://www.airbnb.com/" TargetMode="External"/><Relationship Id="rId16" Type="http://schemas.openxmlformats.org/officeDocument/2006/relationships/hyperlink" Target="https://dropbox.com/" TargetMode="External"/><Relationship Id="rId29" Type="http://schemas.openxmlformats.org/officeDocument/2006/relationships/image" Target="../media/image36.png"/><Relationship Id="rId11" Type="http://schemas.openxmlformats.org/officeDocument/2006/relationships/image" Target="../media/image26.png"/><Relationship Id="rId24" Type="http://schemas.openxmlformats.org/officeDocument/2006/relationships/hyperlink" Target="https://intel.com/" TargetMode="External"/><Relationship Id="rId32" Type="http://schemas.openxmlformats.org/officeDocument/2006/relationships/hyperlink" Target="https://twitter.com/" TargetMode="External"/><Relationship Id="rId37" Type="http://schemas.openxmlformats.org/officeDocument/2006/relationships/image" Target="../media/image40.jpeg"/><Relationship Id="rId40" Type="http://schemas.openxmlformats.org/officeDocument/2006/relationships/hyperlink" Target="https://www.techatbloomberg.com/" TargetMode="External"/><Relationship Id="rId45" Type="http://schemas.openxmlformats.org/officeDocument/2006/relationships/image" Target="../media/image44.jpeg"/><Relationship Id="rId53" Type="http://schemas.openxmlformats.org/officeDocument/2006/relationships/image" Target="../media/image48.png"/><Relationship Id="rId5" Type="http://schemas.openxmlformats.org/officeDocument/2006/relationships/image" Target="../media/image22.png"/><Relationship Id="rId10" Type="http://schemas.openxmlformats.org/officeDocument/2006/relationships/hyperlink" Target="https://www.sap.com/index.html" TargetMode="External"/><Relationship Id="rId19" Type="http://schemas.openxmlformats.org/officeDocument/2006/relationships/image" Target="../media/image30.png"/><Relationship Id="rId31" Type="http://schemas.openxmlformats.org/officeDocument/2006/relationships/image" Target="../media/image37.png"/><Relationship Id="rId44" Type="http://schemas.openxmlformats.org/officeDocument/2006/relationships/hyperlink" Target="https://castbox.fm/" TargetMode="External"/><Relationship Id="rId52" Type="http://schemas.openxmlformats.org/officeDocument/2006/relationships/hyperlink" Target="https://www.ibm.com/" TargetMode="External"/><Relationship Id="rId4" Type="http://schemas.openxmlformats.org/officeDocument/2006/relationships/hyperlink" Target="https://www.amd.com/" TargetMode="External"/><Relationship Id="rId9" Type="http://schemas.openxmlformats.org/officeDocument/2006/relationships/image" Target="../media/image25.png"/><Relationship Id="rId14" Type="http://schemas.openxmlformats.org/officeDocument/2006/relationships/hyperlink" Target="https://deepmind.com/" TargetMode="External"/><Relationship Id="rId22" Type="http://schemas.openxmlformats.org/officeDocument/2006/relationships/hyperlink" Target="https://snapchat.com/" TargetMode="External"/><Relationship Id="rId27" Type="http://schemas.openxmlformats.org/officeDocument/2006/relationships/image" Target="../media/image35.png"/><Relationship Id="rId30" Type="http://schemas.openxmlformats.org/officeDocument/2006/relationships/hyperlink" Target="https://www.qualcomm.com/" TargetMode="External"/><Relationship Id="rId35" Type="http://schemas.openxmlformats.org/officeDocument/2006/relationships/image" Target="../media/image39.jpeg"/><Relationship Id="rId43" Type="http://schemas.openxmlformats.org/officeDocument/2006/relationships/image" Target="../media/image43.jpeg"/><Relationship Id="rId48" Type="http://schemas.openxmlformats.org/officeDocument/2006/relationships/hyperlink" Target="https://us.ciandt.com/" TargetMode="External"/><Relationship Id="rId56" Type="http://schemas.openxmlformats.org/officeDocument/2006/relationships/hyperlink" Target="https://outsourceit.today/companies-using-tensorflow/" TargetMode="External"/><Relationship Id="rId8" Type="http://schemas.openxmlformats.org/officeDocument/2006/relationships/hyperlink" Target="https://www.uber.com/" TargetMode="External"/><Relationship Id="rId51" Type="http://schemas.openxmlformats.org/officeDocument/2006/relationships/image" Target="../media/image47.jpeg"/><Relationship Id="rId3" Type="http://schemas.openxmlformats.org/officeDocument/2006/relationships/image" Target="../media/image21.png"/><Relationship Id="rId12" Type="http://schemas.openxmlformats.org/officeDocument/2006/relationships/hyperlink" Target="https://www.kakaocorp.com/" TargetMode="External"/><Relationship Id="rId17" Type="http://schemas.openxmlformats.org/officeDocument/2006/relationships/image" Target="../media/image29.png"/><Relationship Id="rId25" Type="http://schemas.openxmlformats.org/officeDocument/2006/relationships/image" Target="../media/image33.png"/><Relationship Id="rId33" Type="http://schemas.openxmlformats.org/officeDocument/2006/relationships/image" Target="../media/image38.png"/><Relationship Id="rId38" Type="http://schemas.openxmlformats.org/officeDocument/2006/relationships/hyperlink" Target="https://3dr.com/" TargetMode="External"/><Relationship Id="rId46" Type="http://schemas.openxmlformats.org/officeDocument/2006/relationships/hyperlink" Target="https://www.ceva-dsp.com/" TargetMode="External"/><Relationship Id="rId20" Type="http://schemas.openxmlformats.org/officeDocument/2006/relationships/hyperlink" Target="https://www.google.com/" TargetMode="External"/><Relationship Id="rId41" Type="http://schemas.openxmlformats.org/officeDocument/2006/relationships/image" Target="../media/image42.png"/><Relationship Id="rId54" Type="http://schemas.openxmlformats.org/officeDocument/2006/relationships/hyperlink" Target="https://www.jd.com/" TargetMode="External"/><Relationship Id="rId1" Type="http://schemas.openxmlformats.org/officeDocument/2006/relationships/slideLayout" Target="../slideLayouts/slideLayout2.xml"/><Relationship Id="rId6" Type="http://schemas.openxmlformats.org/officeDocument/2006/relationships/hyperlink" Target="https://www.nvidia.com/" TargetMode="External"/><Relationship Id="rId15" Type="http://schemas.openxmlformats.org/officeDocument/2006/relationships/image" Target="../media/image28.png"/><Relationship Id="rId23" Type="http://schemas.openxmlformats.org/officeDocument/2006/relationships/image" Target="../media/image32.png"/><Relationship Id="rId28" Type="http://schemas.openxmlformats.org/officeDocument/2006/relationships/hyperlink" Target="https://www.mi.com/en/" TargetMode="External"/><Relationship Id="rId36" Type="http://schemas.openxmlformats.org/officeDocument/2006/relationships/hyperlink" Target="https://www.360.cn/" TargetMode="External"/><Relationship Id="rId49"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icrosoft/cntk" TargetMode="External"/><Relationship Id="rId2" Type="http://schemas.openxmlformats.org/officeDocument/2006/relationships/hyperlink" Target="https://github.com/tensorflow/tensorflow" TargetMode="External"/><Relationship Id="rId1" Type="http://schemas.openxmlformats.org/officeDocument/2006/relationships/slideLayout" Target="../slideLayouts/slideLayout2.xml"/><Relationship Id="rId5" Type="http://schemas.openxmlformats.org/officeDocument/2006/relationships/hyperlink" Target="https://keras.io/" TargetMode="External"/><Relationship Id="rId4" Type="http://schemas.openxmlformats.org/officeDocument/2006/relationships/hyperlink" Target="https://github.com/Theano/Theano"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Deep Learning</a:t>
            </a:r>
          </a:p>
        </p:txBody>
      </p:sp>
      <p:sp>
        <p:nvSpPr>
          <p:cNvPr id="3" name="Subtitle 2"/>
          <p:cNvSpPr>
            <a:spLocks noGrp="1"/>
          </p:cNvSpPr>
          <p:nvPr>
            <p:ph type="subTitle" idx="1"/>
          </p:nvPr>
        </p:nvSpPr>
        <p:spPr/>
        <p:txBody>
          <a:bodyPr>
            <a:normAutofit/>
          </a:bodyPr>
          <a:lstStyle/>
          <a:p>
            <a:endParaRPr lang="en-CA" sz="1200" dirty="0"/>
          </a:p>
          <a:p>
            <a:endParaRPr lang="en-CA" sz="1200" dirty="0"/>
          </a:p>
          <a:p>
            <a:r>
              <a:rPr lang="en-CA" sz="2000" dirty="0"/>
              <a:t>Week 6  </a:t>
            </a:r>
            <a:endParaRPr lang="en-US" sz="2000" dirty="0"/>
          </a:p>
        </p:txBody>
      </p:sp>
    </p:spTree>
    <p:extLst>
      <p:ext uri="{BB962C8B-B14F-4D97-AF65-F5344CB8AC3E}">
        <p14:creationId xmlns:p14="http://schemas.microsoft.com/office/powerpoint/2010/main" val="3774832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Regularization-Dropout</a:t>
            </a:r>
            <a:endParaRPr lang="en-US" sz="2400" dirty="0"/>
          </a:p>
        </p:txBody>
      </p:sp>
      <p:sp>
        <p:nvSpPr>
          <p:cNvPr id="3" name="Content Placeholder 2"/>
          <p:cNvSpPr>
            <a:spLocks noGrp="1"/>
          </p:cNvSpPr>
          <p:nvPr>
            <p:ph idx="1"/>
          </p:nvPr>
        </p:nvSpPr>
        <p:spPr>
          <a:xfrm>
            <a:off x="1664818" y="1102093"/>
            <a:ext cx="6969760" cy="3618764"/>
          </a:xfrm>
        </p:spPr>
        <p:txBody>
          <a:bodyPr>
            <a:normAutofit/>
          </a:bodyPr>
          <a:lstStyle/>
          <a:p>
            <a:pPr fontAlgn="base"/>
            <a:r>
              <a:rPr lang="en-CA" sz="1400" dirty="0"/>
              <a:t>Dropout is implemented per-layer in a neural network.</a:t>
            </a:r>
          </a:p>
          <a:p>
            <a:pPr fontAlgn="base"/>
            <a:r>
              <a:rPr lang="en-CA" sz="1400" dirty="0"/>
              <a:t>It can be used with most types of layers, such as dense fully connected layers, convolutional layers, and recurrent layers such as the long short-term memory network layer.</a:t>
            </a:r>
          </a:p>
          <a:p>
            <a:pPr marL="0" indent="0" fontAlgn="base">
              <a:buNone/>
            </a:pPr>
            <a:endParaRPr lang="en-CA" sz="1000" dirty="0"/>
          </a:p>
          <a:p>
            <a:pPr fontAlgn="base"/>
            <a:r>
              <a:rPr lang="en-CA" sz="1400" dirty="0">
                <a:solidFill>
                  <a:srgbClr val="FF0000"/>
                </a:solidFill>
              </a:rPr>
              <a:t>Dropout may be implemented on any or all hidden layers in the network as well as the visible or input layer. It is not used on the output layer.</a:t>
            </a:r>
          </a:p>
          <a:p>
            <a:pPr fontAlgn="base"/>
            <a:endParaRPr lang="en-CA" sz="1000" dirty="0">
              <a:solidFill>
                <a:srgbClr val="FF0000"/>
              </a:solidFill>
            </a:endParaRPr>
          </a:p>
          <a:p>
            <a:pPr fontAlgn="base"/>
            <a:r>
              <a:rPr lang="en-CA" sz="1400" dirty="0"/>
              <a:t>The default interpretation of the dropout hyperparameter is the probability of training a given node in a layer, where 1.0 means no dropout, and 0.0 means no outputs from the layer.</a:t>
            </a:r>
          </a:p>
          <a:p>
            <a:pPr fontAlgn="base"/>
            <a:endParaRPr lang="en-CA" sz="1000" dirty="0">
              <a:solidFill>
                <a:srgbClr val="FF0000"/>
              </a:solidFill>
            </a:endParaRPr>
          </a:p>
          <a:p>
            <a:pPr fontAlgn="base"/>
            <a:r>
              <a:rPr lang="en-CA" sz="1400" dirty="0">
                <a:solidFill>
                  <a:srgbClr val="FF0000"/>
                </a:solidFill>
              </a:rPr>
              <a:t>A good value for dropout in a hidden layer is between 0.5 and 0.8. Input layers use a larger dropout rate, such as of 0.8.</a:t>
            </a:r>
          </a:p>
          <a:p>
            <a:pPr marL="0" indent="0">
              <a:buNone/>
            </a:pPr>
            <a:endParaRPr lang="en-CA" dirty="0"/>
          </a:p>
        </p:txBody>
      </p:sp>
    </p:spTree>
    <p:extLst>
      <p:ext uri="{BB962C8B-B14F-4D97-AF65-F5344CB8AC3E}">
        <p14:creationId xmlns:p14="http://schemas.microsoft.com/office/powerpoint/2010/main" val="767215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Regularization-Noise</a:t>
            </a:r>
            <a:endParaRPr lang="en-US" sz="2400" dirty="0"/>
          </a:p>
        </p:txBody>
      </p:sp>
      <p:sp>
        <p:nvSpPr>
          <p:cNvPr id="3" name="Content Placeholder 2"/>
          <p:cNvSpPr>
            <a:spLocks noGrp="1"/>
          </p:cNvSpPr>
          <p:nvPr>
            <p:ph idx="1"/>
          </p:nvPr>
        </p:nvSpPr>
        <p:spPr>
          <a:xfrm>
            <a:off x="1664818" y="1102093"/>
            <a:ext cx="6969760" cy="3618764"/>
          </a:xfrm>
        </p:spPr>
        <p:txBody>
          <a:bodyPr>
            <a:normAutofit/>
          </a:bodyPr>
          <a:lstStyle/>
          <a:p>
            <a:r>
              <a:rPr lang="en-CA" sz="1400" dirty="0"/>
              <a:t>In effect, adding noise expands the size of the training dataset. Each time a training sample is exposed to the model, random noise is added to the input variables making them different every time it is exposed to the model. In this way, adding noise to input samples is a simple form of data augmentation.</a:t>
            </a:r>
          </a:p>
          <a:p>
            <a:pPr marL="0" indent="0">
              <a:buNone/>
            </a:pPr>
            <a:endParaRPr lang="en-CA" sz="1400" dirty="0"/>
          </a:p>
          <a:p>
            <a:r>
              <a:rPr lang="en-CA" sz="1400" dirty="0"/>
              <a:t>The most common type of noise used during training is the addition of Gaussian noise to input variables.</a:t>
            </a:r>
          </a:p>
          <a:p>
            <a:pPr marL="0" indent="0">
              <a:buNone/>
            </a:pPr>
            <a:endParaRPr lang="en-CA" sz="1400" dirty="0"/>
          </a:p>
          <a:p>
            <a:r>
              <a:rPr lang="en-CA" sz="1400" dirty="0"/>
              <a:t>The amount of noise added (e.g. the spread or standard deviation) is a configurable hyperparameter. Too little noise has no effect, whereas too much noise makes the mapping function too challenging to learn.</a:t>
            </a:r>
          </a:p>
        </p:txBody>
      </p:sp>
    </p:spTree>
    <p:extLst>
      <p:ext uri="{BB962C8B-B14F-4D97-AF65-F5344CB8AC3E}">
        <p14:creationId xmlns:p14="http://schemas.microsoft.com/office/powerpoint/2010/main" val="2444638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Regularization-Noise</a:t>
            </a:r>
            <a:endParaRPr lang="en-US" sz="2400" dirty="0"/>
          </a:p>
        </p:txBody>
      </p:sp>
      <p:sp>
        <p:nvSpPr>
          <p:cNvPr id="3" name="Content Placeholder 2"/>
          <p:cNvSpPr>
            <a:spLocks noGrp="1"/>
          </p:cNvSpPr>
          <p:nvPr>
            <p:ph idx="1"/>
          </p:nvPr>
        </p:nvSpPr>
        <p:spPr>
          <a:xfrm>
            <a:off x="1664818" y="1102093"/>
            <a:ext cx="6969760" cy="3618764"/>
          </a:xfrm>
        </p:spPr>
        <p:txBody>
          <a:bodyPr>
            <a:normAutofit fontScale="92500" lnSpcReduction="20000"/>
          </a:bodyPr>
          <a:lstStyle/>
          <a:p>
            <a:pPr marL="0" indent="0">
              <a:buNone/>
            </a:pPr>
            <a:r>
              <a:rPr lang="en-CA" sz="1500" dirty="0"/>
              <a:t>Noise to the inputs is the most common and widely studied approach, However random noise can be added to other parts of the network during training. </a:t>
            </a:r>
          </a:p>
          <a:p>
            <a:pPr marL="0" indent="0">
              <a:buNone/>
            </a:pPr>
            <a:endParaRPr lang="en-CA" sz="1500" dirty="0"/>
          </a:p>
          <a:p>
            <a:pPr marL="0" indent="0">
              <a:buNone/>
            </a:pPr>
            <a:r>
              <a:rPr lang="en-CA" sz="1500" dirty="0"/>
              <a:t>Some examples include adding noise to :</a:t>
            </a:r>
          </a:p>
          <a:p>
            <a:pPr marL="0" indent="0">
              <a:buNone/>
            </a:pPr>
            <a:endParaRPr lang="en-CA" sz="1500" dirty="0"/>
          </a:p>
          <a:p>
            <a:pPr lvl="1" fontAlgn="base"/>
            <a:r>
              <a:rPr lang="en-CA" sz="1500" b="1" dirty="0"/>
              <a:t>Activations</a:t>
            </a:r>
            <a:r>
              <a:rPr lang="en-CA" sz="1500" dirty="0"/>
              <a:t>, i.e. the outputs of each layer.</a:t>
            </a:r>
          </a:p>
          <a:p>
            <a:pPr lvl="1" fontAlgn="base"/>
            <a:r>
              <a:rPr lang="en-CA" sz="1500" b="1" dirty="0"/>
              <a:t>Weights</a:t>
            </a:r>
            <a:r>
              <a:rPr lang="en-CA" sz="1500" dirty="0"/>
              <a:t>, i.e. an alternative to the inputs.</a:t>
            </a:r>
          </a:p>
          <a:p>
            <a:pPr lvl="1" fontAlgn="base"/>
            <a:r>
              <a:rPr lang="en-CA" sz="1500" b="1" dirty="0"/>
              <a:t>Gradients</a:t>
            </a:r>
            <a:r>
              <a:rPr lang="en-CA" sz="1500" dirty="0"/>
              <a:t>, i.e. the direction to update weights.</a:t>
            </a:r>
          </a:p>
          <a:p>
            <a:pPr lvl="1" fontAlgn="base"/>
            <a:r>
              <a:rPr lang="en-CA" sz="1500" b="1" dirty="0"/>
              <a:t>Outputs</a:t>
            </a:r>
            <a:r>
              <a:rPr lang="en-CA" sz="1500" dirty="0"/>
              <a:t>, i.e. the labels or target variables.</a:t>
            </a:r>
          </a:p>
          <a:p>
            <a:pPr fontAlgn="base"/>
            <a:endParaRPr lang="en-CA" sz="1500" dirty="0"/>
          </a:p>
          <a:p>
            <a:pPr fontAlgn="base"/>
            <a:r>
              <a:rPr lang="en-CA" sz="1500" dirty="0"/>
              <a:t>It is appropriate to try adding noise to both classification and regression type problems.</a:t>
            </a:r>
          </a:p>
          <a:p>
            <a:pPr marL="0" indent="0" fontAlgn="base">
              <a:buNone/>
            </a:pPr>
            <a:endParaRPr lang="en-CA" sz="1500" dirty="0"/>
          </a:p>
          <a:p>
            <a:pPr fontAlgn="base"/>
            <a:r>
              <a:rPr lang="en-CA" sz="1500" dirty="0">
                <a:solidFill>
                  <a:srgbClr val="FF0000"/>
                </a:solidFill>
              </a:rPr>
              <a:t>Noise is only added during the training of your model. Be sure that any source of noise is not added during the evaluation of your model, or when your model is used to make predictions on new data.</a:t>
            </a:r>
          </a:p>
          <a:p>
            <a:pPr marL="0" indent="0">
              <a:buNone/>
            </a:pPr>
            <a:endParaRPr lang="en-CA" dirty="0"/>
          </a:p>
        </p:txBody>
      </p:sp>
    </p:spTree>
    <p:extLst>
      <p:ext uri="{BB962C8B-B14F-4D97-AF65-F5344CB8AC3E}">
        <p14:creationId xmlns:p14="http://schemas.microsoft.com/office/powerpoint/2010/main" val="1336480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Why we need Normalization?</a:t>
            </a:r>
            <a:endParaRPr lang="en-US" sz="2400" dirty="0"/>
          </a:p>
        </p:txBody>
      </p:sp>
      <p:sp>
        <p:nvSpPr>
          <p:cNvPr id="3" name="Content Placeholder 2"/>
          <p:cNvSpPr>
            <a:spLocks noGrp="1"/>
          </p:cNvSpPr>
          <p:nvPr>
            <p:ph idx="1"/>
          </p:nvPr>
        </p:nvSpPr>
        <p:spPr>
          <a:xfrm>
            <a:off x="1664818" y="1102093"/>
            <a:ext cx="6969760" cy="3618764"/>
          </a:xfrm>
        </p:spPr>
        <p:txBody>
          <a:bodyPr>
            <a:normAutofit/>
          </a:bodyPr>
          <a:lstStyle/>
          <a:p>
            <a:pPr marL="0" indent="0" fontAlgn="base">
              <a:buNone/>
            </a:pPr>
            <a:r>
              <a:rPr lang="en-CA" sz="1500" dirty="0"/>
              <a:t>The ranges of the distributions of feature values might be different for each feature, and thus the learning rate would cause corrections in each dimension that would differ (proportionally speaking) from one another. </a:t>
            </a:r>
          </a:p>
          <a:p>
            <a:pPr marL="0" indent="0" fontAlgn="base">
              <a:buNone/>
            </a:pPr>
            <a:r>
              <a:rPr lang="en-CA" sz="1500" dirty="0"/>
              <a:t>We might be over compensating a correction in one weight dimension while undercompensating in another.</a:t>
            </a:r>
          </a:p>
          <a:p>
            <a:pPr marL="0" indent="0" fontAlgn="base">
              <a:buNone/>
            </a:pPr>
            <a:endParaRPr lang="en-CA" sz="1500" b="1" dirty="0"/>
          </a:p>
          <a:p>
            <a:pPr marL="0" indent="0" fontAlgn="base">
              <a:buNone/>
            </a:pPr>
            <a:r>
              <a:rPr lang="en-CA" sz="1500" b="1" dirty="0"/>
              <a:t>Types of normalization:</a:t>
            </a:r>
          </a:p>
          <a:p>
            <a:r>
              <a:rPr lang="en-CA" dirty="0"/>
              <a:t>Batch Normalization</a:t>
            </a:r>
          </a:p>
          <a:p>
            <a:r>
              <a:rPr lang="en-CA" dirty="0"/>
              <a:t>Layer Normalization</a:t>
            </a:r>
          </a:p>
        </p:txBody>
      </p:sp>
    </p:spTree>
    <p:extLst>
      <p:ext uri="{BB962C8B-B14F-4D97-AF65-F5344CB8AC3E}">
        <p14:creationId xmlns:p14="http://schemas.microsoft.com/office/powerpoint/2010/main" val="2132265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Normalization</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64818" y="1102093"/>
                <a:ext cx="6969760" cy="3618764"/>
              </a:xfrm>
            </p:spPr>
            <p:txBody>
              <a:bodyPr>
                <a:normAutofit fontScale="92500" lnSpcReduction="20000"/>
              </a:bodyPr>
              <a:lstStyle/>
              <a:p>
                <a:pPr marL="0" indent="0">
                  <a:buNone/>
                </a:pPr>
                <a:r>
                  <a:rPr lang="en-CA" b="1" dirty="0"/>
                  <a:t>Batch Normalization:</a:t>
                </a:r>
              </a:p>
              <a:p>
                <a:r>
                  <a:rPr lang="en-CA" sz="1400" dirty="0"/>
                  <a:t>The goal of batch norm is to </a:t>
                </a:r>
                <a:r>
                  <a:rPr lang="en-CA" sz="1400" i="1" dirty="0"/>
                  <a:t>reduce</a:t>
                </a:r>
              </a:p>
              <a:p>
                <a:pPr marL="0" indent="0">
                  <a:buNone/>
                </a:pPr>
                <a:r>
                  <a:rPr lang="en-CA" sz="1400" i="1" dirty="0"/>
                  <a:t> internal covariate shift</a:t>
                </a:r>
                <a:r>
                  <a:rPr lang="en-CA" sz="1400" dirty="0"/>
                  <a:t> by normalizing each </a:t>
                </a:r>
              </a:p>
              <a:p>
                <a:pPr marL="0" indent="0">
                  <a:buNone/>
                </a:pPr>
                <a:r>
                  <a:rPr lang="en-CA" sz="1400" dirty="0"/>
                  <a:t>mini-batch of data using the mini-batch mean</a:t>
                </a:r>
              </a:p>
              <a:p>
                <a:pPr marL="0" indent="0">
                  <a:buNone/>
                </a:pPr>
                <a:r>
                  <a:rPr lang="en-CA" sz="1400" dirty="0"/>
                  <a:t> and variance. For a mini-batch of inputs</a:t>
                </a:r>
              </a:p>
              <a:p>
                <a:pPr marL="0" indent="0">
                  <a:buNone/>
                </a:pPr>
                <a:r>
                  <a:rPr lang="en-CA" sz="1400" dirty="0"/>
                  <a:t> {x</a:t>
                </a:r>
                <a:r>
                  <a:rPr lang="en-CA" sz="1400" baseline="-25000" dirty="0"/>
                  <a:t>1</a:t>
                </a:r>
                <a:r>
                  <a:rPr lang="en-CA" sz="1400" dirty="0"/>
                  <a:t>,…,</a:t>
                </a:r>
                <a:r>
                  <a:rPr lang="en-CA" sz="1400" dirty="0" err="1"/>
                  <a:t>x</a:t>
                </a:r>
                <a:r>
                  <a:rPr lang="en-CA" sz="1400" baseline="-25000" dirty="0" err="1"/>
                  <a:t>m</a:t>
                </a:r>
                <a:r>
                  <a:rPr lang="en-CA" sz="1400" dirty="0"/>
                  <a:t>}, we compute:</a:t>
                </a:r>
              </a:p>
              <a:p>
                <a:pPr marL="0" indent="0">
                  <a:buNone/>
                </a:pPr>
                <a:endParaRPr lang="en-CA" sz="1400" dirty="0"/>
              </a:p>
              <a:p>
                <a:pPr marL="0" indent="0">
                  <a:buNone/>
                </a:pPr>
                <a14:m>
                  <m:oMathPara xmlns:m="http://schemas.openxmlformats.org/officeDocument/2006/math">
                    <m:oMathParaPr>
                      <m:jc m:val="left"/>
                    </m:oMathParaPr>
                    <m:oMath xmlns:m="http://schemas.openxmlformats.org/officeDocument/2006/math">
                      <m:d>
                        <m:dPr>
                          <m:begChr m:val=""/>
                          <m:endChr m:val="}"/>
                          <m:ctrlPr>
                            <a:rPr lang="en-CA" sz="1400" i="1" smtClean="0">
                              <a:latin typeface="Cambria Math" panose="02040503050406030204" pitchFamily="18" charset="0"/>
                            </a:rPr>
                          </m:ctrlPr>
                        </m:dPr>
                        <m:e>
                          <m:m>
                            <m:mPr>
                              <m:mcs>
                                <m:mc>
                                  <m:mcPr>
                                    <m:count m:val="1"/>
                                    <m:mcJc m:val="center"/>
                                  </m:mcPr>
                                </m:mc>
                              </m:mcs>
                              <m:ctrlPr>
                                <a:rPr lang="en-CA" sz="1400" i="1" smtClean="0">
                                  <a:latin typeface="Cambria Math" panose="02040503050406030204" pitchFamily="18" charset="0"/>
                                </a:rPr>
                              </m:ctrlPr>
                            </m:mPr>
                            <m:mr>
                              <m:e>
                                <m:r>
                                  <a:rPr lang="en-CA" sz="1400" i="1">
                                    <a:latin typeface="Cambria Math" panose="02040503050406030204" pitchFamily="18" charset="0"/>
                                    <a:ea typeface="Cambria Math" panose="02040503050406030204" pitchFamily="18" charset="0"/>
                                  </a:rPr>
                                  <m:t>𝜇</m:t>
                                </m:r>
                                <m:r>
                                  <a:rPr lang="en-US" sz="1400"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r>
                                      <a:rPr lang="en-US" sz="1400" i="1">
                                        <a:latin typeface="Cambria Math" panose="02040503050406030204" pitchFamily="18" charset="0"/>
                                        <a:ea typeface="Cambria Math" panose="02040503050406030204" pitchFamily="18" charset="0"/>
                                      </a:rPr>
                                      <m:t>𝑚</m:t>
                                    </m:r>
                                  </m:den>
                                </m:f>
                                <m:nary>
                                  <m:naryPr>
                                    <m:chr m:val="∑"/>
                                    <m:ctrlPr>
                                      <a:rPr lang="en-US" sz="1400" i="1">
                                        <a:latin typeface="Cambria Math" panose="02040503050406030204" pitchFamily="18" charset="0"/>
                                        <a:ea typeface="Cambria Math" panose="02040503050406030204" pitchFamily="18" charset="0"/>
                                      </a:rPr>
                                    </m:ctrlPr>
                                  </m:naryPr>
                                  <m:sub>
                                    <m:r>
                                      <m:rPr>
                                        <m:brk m:alnAt="23"/>
                                      </m:rP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latin typeface="Cambria Math" panose="02040503050406030204" pitchFamily="18" charset="0"/>
                                        <a:ea typeface="Cambria Math" panose="02040503050406030204" pitchFamily="18" charset="0"/>
                                      </a:rPr>
                                      <m:t>𝑚</m:t>
                                    </m:r>
                                  </m:sup>
                                  <m:e>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𝑖</m:t>
                                        </m:r>
                                      </m:sub>
                                    </m:sSub>
                                  </m:e>
                                </m:nary>
                              </m:e>
                            </m:mr>
                            <m:mr>
                              <m:e>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ea typeface="Cambria Math" panose="02040503050406030204" pitchFamily="18" charset="0"/>
                                      </a:rPr>
                                      <m:t>2</m:t>
                                    </m:r>
                                  </m:sup>
                                </m:sSup>
                                <m:r>
                                  <a:rPr lang="en-US" sz="1400" i="1">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ea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1</m:t>
                                    </m:r>
                                  </m:num>
                                  <m:den>
                                    <m:r>
                                      <a:rPr lang="en-US" sz="1400" i="1">
                                        <a:latin typeface="Cambria Math" panose="02040503050406030204" pitchFamily="18" charset="0"/>
                                        <a:ea typeface="Cambria Math" panose="02040503050406030204" pitchFamily="18" charset="0"/>
                                      </a:rPr>
                                      <m:t>𝑚</m:t>
                                    </m:r>
                                  </m:den>
                                </m:f>
                                <m:nary>
                                  <m:naryPr>
                                    <m:chr m:val="∑"/>
                                    <m:ctrlPr>
                                      <a:rPr lang="en-US" sz="1400" i="1">
                                        <a:latin typeface="Cambria Math" panose="02040503050406030204" pitchFamily="18" charset="0"/>
                                        <a:ea typeface="Cambria Math" panose="02040503050406030204" pitchFamily="18" charset="0"/>
                                      </a:rPr>
                                    </m:ctrlPr>
                                  </m:naryPr>
                                  <m:sub>
                                    <m:r>
                                      <m:rPr>
                                        <m:brk m:alnAt="23"/>
                                      </m:rPr>
                                      <a:rPr lang="en-US" sz="1400" i="1">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=1</m:t>
                                    </m:r>
                                  </m:sub>
                                  <m:sup>
                                    <m:r>
                                      <a:rPr lang="en-US" sz="1400" i="1">
                                        <a:latin typeface="Cambria Math" panose="02040503050406030204" pitchFamily="18" charset="0"/>
                                        <a:ea typeface="Cambria Math" panose="02040503050406030204" pitchFamily="18" charset="0"/>
                                      </a:rPr>
                                      <m:t>𝑚</m:t>
                                    </m:r>
                                  </m:sup>
                                  <m:e>
                                    <m:sSup>
                                      <m:sSupPr>
                                        <m:ctrlPr>
                                          <a:rPr lang="en-US" sz="1400" i="1">
                                            <a:latin typeface="Cambria Math" panose="02040503050406030204" pitchFamily="18" charset="0"/>
                                            <a:ea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𝑥</m:t>
                                            </m:r>
                                          </m:e>
                                          <m:sub>
                                            <m:r>
                                              <a:rPr lang="en-US" sz="1400" i="1">
                                                <a:latin typeface="Cambria Math" panose="02040503050406030204" pitchFamily="18" charset="0"/>
                                                <a:ea typeface="Cambria Math" panose="02040503050406030204" pitchFamily="18" charset="0"/>
                                              </a:rPr>
                                              <m:t>𝑖</m:t>
                                            </m:r>
                                          </m:sub>
                                        </m:sSub>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𝜇</m:t>
                                        </m:r>
                                        <m:r>
                                          <a:rPr lang="en-US" sz="1400" i="1">
                                            <a:latin typeface="Cambria Math" panose="02040503050406030204" pitchFamily="18" charset="0"/>
                                            <a:ea typeface="Cambria Math" panose="02040503050406030204" pitchFamily="18" charset="0"/>
                                          </a:rPr>
                                          <m:t>)</m:t>
                                        </m:r>
                                      </m:e>
                                      <m:sup>
                                        <m:r>
                                          <a:rPr lang="en-US" sz="1400" i="1">
                                            <a:latin typeface="Cambria Math" panose="02040503050406030204" pitchFamily="18" charset="0"/>
                                            <a:ea typeface="Cambria Math" panose="02040503050406030204" pitchFamily="18" charset="0"/>
                                          </a:rPr>
                                          <m:t>2</m:t>
                                        </m:r>
                                      </m:sup>
                                    </m:sSup>
                                  </m:e>
                                </m:nary>
                              </m:e>
                            </m:mr>
                          </m:m>
                        </m:e>
                      </m:d>
                      <m:r>
                        <a:rPr lang="en-US" sz="1400" b="0" i="1" smtClean="0">
                          <a:latin typeface="Cambria Math" panose="02040503050406030204" pitchFamily="18" charset="0"/>
                        </a:rPr>
                        <m:t>→</m:t>
                      </m:r>
                      <m:m>
                        <m:mPr>
                          <m:mcs>
                            <m:mc>
                              <m:mcPr>
                                <m:count m:val="1"/>
                                <m:mcJc m:val="center"/>
                              </m:mcPr>
                            </m:mc>
                          </m:mcs>
                          <m:ctrlPr>
                            <a:rPr lang="en-US" sz="1400" b="0" i="1" smtClean="0">
                              <a:latin typeface="Cambria Math" panose="02040503050406030204" pitchFamily="18" charset="0"/>
                            </a:rPr>
                          </m:ctrlPr>
                        </m:mPr>
                        <m:mr>
                          <m:e>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e>
                              <m:sub>
                                <m:r>
                                  <a:rPr lang="en-US" sz="1400" i="1">
                                    <a:latin typeface="Cambria Math" panose="02040503050406030204" pitchFamily="18" charset="0"/>
                                  </a:rPr>
                                  <m:t>𝑖</m:t>
                                </m:r>
                              </m:sub>
                            </m:sSub>
                            <m:r>
                              <a:rPr lang="en-US" sz="1400" i="1">
                                <a:latin typeface="Cambria Math" panose="02040503050406030204" pitchFamily="18" charset="0"/>
                              </a:rPr>
                              <m:t>=</m:t>
                            </m:r>
                            <m:f>
                              <m:fPr>
                                <m:ctrlPr>
                                  <a:rPr lang="en-US" sz="1400" i="1">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r>
                                  <a:rPr lang="en-US" sz="1400" i="1">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𝜇</m:t>
                                </m:r>
                              </m:num>
                              <m:den>
                                <m:rad>
                                  <m:radPr>
                                    <m:degHide m:val="on"/>
                                    <m:ctrlPr>
                                      <a:rPr lang="en-US" sz="1400" i="1">
                                        <a:latin typeface="Cambria Math" panose="02040503050406030204" pitchFamily="18" charset="0"/>
                                      </a:rPr>
                                    </m:ctrlPr>
                                  </m:radPr>
                                  <m:deg/>
                                  <m:e>
                                    <m:sSup>
                                      <m:sSupPr>
                                        <m:ctrlPr>
                                          <a:rPr lang="en-US" sz="1400" i="1">
                                            <a:latin typeface="Cambria Math" panose="02040503050406030204" pitchFamily="18" charset="0"/>
                                          </a:rPr>
                                        </m:ctrlPr>
                                      </m:sSupPr>
                                      <m:e>
                                        <m:r>
                                          <a:rPr lang="en-US" sz="1400" i="1">
                                            <a:latin typeface="Cambria Math" panose="02040503050406030204" pitchFamily="18" charset="0"/>
                                            <a:ea typeface="Cambria Math" panose="02040503050406030204" pitchFamily="18" charset="0"/>
                                          </a:rPr>
                                          <m:t>𝜎</m:t>
                                        </m:r>
                                      </m:e>
                                      <m:sup>
                                        <m:r>
                                          <a:rPr lang="en-US" sz="1400" i="1">
                                            <a:latin typeface="Cambria Math" panose="02040503050406030204" pitchFamily="18" charset="0"/>
                                          </a:rPr>
                                          <m:t>2</m:t>
                                        </m:r>
                                      </m:sup>
                                    </m:sSup>
                                    <m:r>
                                      <a:rPr lang="en-US" sz="1400" i="1">
                                        <a:latin typeface="Cambria Math" panose="02040503050406030204" pitchFamily="18" charset="0"/>
                                      </a:rPr>
                                      <m:t>+</m:t>
                                    </m:r>
                                    <m:r>
                                      <a:rPr lang="en-US" sz="1400" i="1">
                                        <a:latin typeface="Cambria Math" panose="02040503050406030204" pitchFamily="18" charset="0"/>
                                        <a:ea typeface="Cambria Math" panose="02040503050406030204" pitchFamily="18" charset="0"/>
                                      </a:rPr>
                                      <m:t>𝜖</m:t>
                                    </m:r>
                                  </m:e>
                                </m:rad>
                              </m:den>
                            </m:f>
                          </m:e>
                        </m:mr>
                        <m:m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𝛾</m:t>
                            </m:r>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𝑥</m:t>
                                    </m:r>
                                  </m:e>
                                </m:acc>
                              </m:e>
                              <m:sub>
                                <m:r>
                                  <a:rPr lang="en-US" sz="1400" i="1">
                                    <a:latin typeface="Cambria Math" panose="02040503050406030204" pitchFamily="18" charset="0"/>
                                  </a:rPr>
                                  <m:t>𝑖</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𝛽</m:t>
                            </m:r>
                          </m:e>
                        </m:mr>
                      </m:m>
                    </m:oMath>
                  </m:oMathPara>
                </a14:m>
                <a:endParaRPr lang="en-CA" sz="1400" dirty="0"/>
              </a:p>
              <a:p>
                <a:pPr marL="0" indent="0">
                  <a:buNone/>
                </a:pPr>
                <a:endParaRPr lang="en-CA" sz="1400" dirty="0"/>
              </a:p>
              <a:p>
                <a:pPr marL="0" indent="0">
                  <a:buNone/>
                </a:pPr>
                <a:r>
                  <a:rPr lang="en-CA" sz="1400" dirty="0"/>
                  <a:t>where </a:t>
                </a:r>
                <a:r>
                  <a:rPr lang="el-GR" sz="1400" dirty="0"/>
                  <a:t>ϵ </a:t>
                </a:r>
                <a:r>
                  <a:rPr lang="en-CA" sz="1400" dirty="0"/>
                  <a:t>is a small constant added for numerical</a:t>
                </a:r>
              </a:p>
              <a:p>
                <a:pPr marL="0" indent="0">
                  <a:buNone/>
                </a:pPr>
                <a:r>
                  <a:rPr lang="en-CA" sz="1400" dirty="0"/>
                  <a:t> stability. This process is repeated for every layer</a:t>
                </a:r>
              </a:p>
              <a:p>
                <a:pPr marL="0" indent="0">
                  <a:buNone/>
                </a:pPr>
                <a:r>
                  <a:rPr lang="en-CA" sz="1400" dirty="0"/>
                  <a:t> of the neural network.</a:t>
                </a:r>
              </a:p>
              <a:p>
                <a:pPr marL="0" indent="0">
                  <a:buNone/>
                </a:pPr>
                <a:r>
                  <a:rPr lang="en-CA" sz="1400" dirty="0">
                    <a:solidFill>
                      <a:srgbClr val="FF0000"/>
                    </a:solidFill>
                  </a:rPr>
                  <a:t>Batch normalization is common for CNNs.  But not  for RNNs and model with small batches</a:t>
                </a:r>
                <a:r>
                  <a:rPr lang="en-CA" dirty="0"/>
                  <a:t>.</a:t>
                </a:r>
                <a:endParaRPr lang="en-CA" sz="1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64818" y="1102093"/>
                <a:ext cx="6969760" cy="3618764"/>
              </a:xfrm>
              <a:blipFill>
                <a:blip r:embed="rId2"/>
                <a:stretch>
                  <a:fillRect l="-182" t="-1748" b="-69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31EB546-E4DD-914E-BCD1-20A95F93F82D}"/>
              </a:ext>
            </a:extLst>
          </p:cNvPr>
          <p:cNvPicPr>
            <a:picLocks noChangeAspect="1"/>
          </p:cNvPicPr>
          <p:nvPr/>
        </p:nvPicPr>
        <p:blipFill>
          <a:blip r:embed="rId3"/>
          <a:stretch>
            <a:fillRect/>
          </a:stretch>
        </p:blipFill>
        <p:spPr>
          <a:xfrm>
            <a:off x="5472888" y="2722429"/>
            <a:ext cx="3321979" cy="1761891"/>
          </a:xfrm>
          <a:prstGeom prst="rect">
            <a:avLst/>
          </a:prstGeom>
        </p:spPr>
      </p:pic>
      <p:pic>
        <p:nvPicPr>
          <p:cNvPr id="5" name="Picture 4">
            <a:extLst>
              <a:ext uri="{FF2B5EF4-FFF2-40B4-BE49-F238E27FC236}">
                <a16:creationId xmlns:a16="http://schemas.microsoft.com/office/drawing/2014/main" id="{99E32A98-DA08-1B40-B8F8-166C7BFF8B6B}"/>
              </a:ext>
            </a:extLst>
          </p:cNvPr>
          <p:cNvPicPr>
            <a:picLocks noChangeAspect="1"/>
          </p:cNvPicPr>
          <p:nvPr/>
        </p:nvPicPr>
        <p:blipFill>
          <a:blip r:embed="rId4"/>
          <a:stretch>
            <a:fillRect/>
          </a:stretch>
        </p:blipFill>
        <p:spPr>
          <a:xfrm>
            <a:off x="5127475" y="805662"/>
            <a:ext cx="3827682" cy="1877903"/>
          </a:xfrm>
          <a:prstGeom prst="rect">
            <a:avLst/>
          </a:prstGeom>
        </p:spPr>
      </p:pic>
    </p:spTree>
    <p:extLst>
      <p:ext uri="{BB962C8B-B14F-4D97-AF65-F5344CB8AC3E}">
        <p14:creationId xmlns:p14="http://schemas.microsoft.com/office/powerpoint/2010/main" val="2654044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Batch Normalization in </a:t>
            </a:r>
            <a:r>
              <a:rPr lang="en-CA" sz="2400" dirty="0" err="1"/>
              <a:t>Keras</a:t>
            </a:r>
            <a:endParaRPr lang="en-US" sz="2400" dirty="0"/>
          </a:p>
        </p:txBody>
      </p:sp>
      <p:sp>
        <p:nvSpPr>
          <p:cNvPr id="3" name="Content Placeholder 2"/>
          <p:cNvSpPr>
            <a:spLocks noGrp="1"/>
          </p:cNvSpPr>
          <p:nvPr>
            <p:ph idx="1"/>
          </p:nvPr>
        </p:nvSpPr>
        <p:spPr>
          <a:xfrm>
            <a:off x="1664818" y="1102093"/>
            <a:ext cx="6969760" cy="3618764"/>
          </a:xfrm>
        </p:spPr>
        <p:txBody>
          <a:bodyPr>
            <a:normAutofit fontScale="92500" lnSpcReduction="10000"/>
          </a:bodyPr>
          <a:lstStyle/>
          <a:p>
            <a:pPr marL="0" indent="0">
              <a:buNone/>
            </a:pPr>
            <a:r>
              <a:rPr lang="en-CA" sz="1500" dirty="0"/>
              <a:t>The original paper that introduced the method suggests adding batch normalization before the activation function of the previous layer.</a:t>
            </a:r>
          </a:p>
          <a:p>
            <a:pPr marL="0" indent="0">
              <a:buNone/>
            </a:pPr>
            <a:endParaRPr lang="en-CA" sz="1500" dirty="0"/>
          </a:p>
          <a:p>
            <a:pPr marL="2171700" lvl="5" indent="0" fontAlgn="base">
              <a:buNone/>
            </a:pPr>
            <a:r>
              <a:rPr lang="en-CA" sz="1200" i="1" dirty="0"/>
              <a:t>model = Sequential</a:t>
            </a:r>
          </a:p>
          <a:p>
            <a:pPr marL="2171700" lvl="5" indent="0" fontAlgn="base">
              <a:buNone/>
            </a:pPr>
            <a:r>
              <a:rPr lang="en-CA" sz="1200" i="1" dirty="0" err="1"/>
              <a:t>model.add</a:t>
            </a:r>
            <a:r>
              <a:rPr lang="en-CA" sz="1200" i="1" dirty="0"/>
              <a:t>(</a:t>
            </a:r>
            <a:r>
              <a:rPr lang="en-CA" sz="1200" i="1" dirty="0" err="1"/>
              <a:t>BatchNormalization</a:t>
            </a:r>
            <a:r>
              <a:rPr lang="en-CA" sz="1200" i="1" dirty="0"/>
              <a:t>())</a:t>
            </a:r>
          </a:p>
          <a:p>
            <a:pPr marL="2171700" lvl="5" indent="0" fontAlgn="base">
              <a:buNone/>
            </a:pPr>
            <a:r>
              <a:rPr lang="en-CA" sz="1200" i="1" dirty="0" err="1"/>
              <a:t>model.add</a:t>
            </a:r>
            <a:r>
              <a:rPr lang="en-CA" sz="1200" i="1" dirty="0"/>
              <a:t>(Dense(32, activation='</a:t>
            </a:r>
            <a:r>
              <a:rPr lang="en-CA" sz="1200" i="1" dirty="0" err="1"/>
              <a:t>relu</a:t>
            </a:r>
            <a:r>
              <a:rPr lang="en-CA" sz="1200" i="1" dirty="0"/>
              <a:t>'))</a:t>
            </a:r>
          </a:p>
          <a:p>
            <a:pPr marL="0" indent="0">
              <a:buNone/>
            </a:pPr>
            <a:endParaRPr lang="en-CA" sz="1400" dirty="0"/>
          </a:p>
          <a:p>
            <a:pPr marL="0" indent="0">
              <a:buNone/>
            </a:pPr>
            <a:r>
              <a:rPr lang="en-CA" sz="1500" dirty="0"/>
              <a:t>Some experiment better performance when adding the batch normalization layer after the activation function of the previous layer.</a:t>
            </a:r>
          </a:p>
          <a:p>
            <a:pPr marL="0" indent="0">
              <a:buNone/>
            </a:pPr>
            <a:endParaRPr lang="en-CA" sz="1400" dirty="0"/>
          </a:p>
          <a:p>
            <a:pPr marL="2171700" lvl="5" indent="0" fontAlgn="base">
              <a:buNone/>
            </a:pPr>
            <a:r>
              <a:rPr lang="en-CA" sz="1200" i="1" dirty="0"/>
              <a:t>model = Sequential</a:t>
            </a:r>
          </a:p>
          <a:p>
            <a:pPr marL="2171700" lvl="5" indent="0" fontAlgn="base">
              <a:buNone/>
            </a:pPr>
            <a:r>
              <a:rPr lang="en-CA" sz="1200" i="1" dirty="0" err="1"/>
              <a:t>model.add</a:t>
            </a:r>
            <a:r>
              <a:rPr lang="en-CA" sz="1200" i="1" dirty="0"/>
              <a:t>(Dense(32, activation='</a:t>
            </a:r>
            <a:r>
              <a:rPr lang="en-CA" sz="1200" i="1" dirty="0" err="1"/>
              <a:t>relu</a:t>
            </a:r>
            <a:r>
              <a:rPr lang="en-CA" sz="1200" i="1" dirty="0"/>
              <a:t>'))</a:t>
            </a:r>
          </a:p>
          <a:p>
            <a:pPr marL="2171700" lvl="5" indent="0" fontAlgn="base">
              <a:buNone/>
            </a:pPr>
            <a:r>
              <a:rPr lang="en-CA" sz="1200" i="1" dirty="0" err="1"/>
              <a:t>model.add</a:t>
            </a:r>
            <a:r>
              <a:rPr lang="en-CA" sz="1200" i="1" dirty="0"/>
              <a:t>(</a:t>
            </a:r>
            <a:r>
              <a:rPr lang="en-CA" sz="1200" i="1" dirty="0" err="1"/>
              <a:t>BatchNormalization</a:t>
            </a:r>
            <a:r>
              <a:rPr lang="en-CA" sz="1200" i="1" dirty="0"/>
              <a:t>())</a:t>
            </a:r>
          </a:p>
          <a:p>
            <a:pPr marL="0" indent="0">
              <a:buNone/>
            </a:pPr>
            <a:endParaRPr lang="en-CA" sz="1400" b="1" dirty="0"/>
          </a:p>
          <a:p>
            <a:pPr marL="0" indent="0">
              <a:buNone/>
            </a:pPr>
            <a:r>
              <a:rPr lang="en-CA" sz="1500" dirty="0"/>
              <a:t>If time and resources permit, it may be worth testing both approaches on your model and use the approach that results in the best performance</a:t>
            </a:r>
            <a:r>
              <a:rPr lang="en-CA" dirty="0"/>
              <a:t>.</a:t>
            </a:r>
            <a:endParaRPr lang="en-CA" sz="1400" dirty="0"/>
          </a:p>
        </p:txBody>
      </p:sp>
    </p:spTree>
    <p:extLst>
      <p:ext uri="{BB962C8B-B14F-4D97-AF65-F5344CB8AC3E}">
        <p14:creationId xmlns:p14="http://schemas.microsoft.com/office/powerpoint/2010/main" val="3125193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Normalization</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64818" y="1102093"/>
                <a:ext cx="7021982" cy="3618764"/>
              </a:xfrm>
            </p:spPr>
            <p:txBody>
              <a:bodyPr>
                <a:normAutofit fontScale="70000" lnSpcReduction="20000"/>
              </a:bodyPr>
              <a:lstStyle/>
              <a:p>
                <a:pPr marL="0" indent="0">
                  <a:buNone/>
                </a:pPr>
                <a:r>
                  <a:rPr lang="en-CA" b="1" dirty="0"/>
                  <a:t>Layer Normalization:</a:t>
                </a:r>
              </a:p>
              <a:p>
                <a:pPr marL="0" indent="0">
                  <a:buNone/>
                </a:pPr>
                <a:endParaRPr lang="en-CA" b="1" dirty="0"/>
              </a:p>
              <a:p>
                <a:r>
                  <a:rPr lang="en-CA" dirty="0"/>
                  <a:t>It’s unclear how to apply batch norm in RNNs</a:t>
                </a:r>
              </a:p>
              <a:p>
                <a:r>
                  <a:rPr lang="en-CA" dirty="0"/>
                  <a:t>Batch norm needs large mini-batches to estimate statistics accurately </a:t>
                </a:r>
              </a:p>
              <a:p>
                <a:pPr marL="0" indent="0">
                  <a:buNone/>
                </a:pPr>
                <a:endParaRPr lang="en-CA" dirty="0"/>
              </a:p>
              <a:p>
                <a:pPr marL="0" indent="0">
                  <a:buNone/>
                </a:pPr>
                <a:r>
                  <a:rPr lang="en-CA" dirty="0"/>
                  <a:t>Instead of normalizing examples across </a:t>
                </a:r>
              </a:p>
              <a:p>
                <a:pPr marL="0" indent="0">
                  <a:buNone/>
                </a:pPr>
                <a:r>
                  <a:rPr lang="en-CA" dirty="0"/>
                  <a:t>mini-batches, layer normalization </a:t>
                </a:r>
              </a:p>
              <a:p>
                <a:pPr marL="0" indent="0">
                  <a:buNone/>
                </a:pPr>
                <a:r>
                  <a:rPr lang="en-CA" dirty="0"/>
                  <a:t>normalizes</a:t>
                </a:r>
                <a:r>
                  <a:rPr lang="en-CA" i="1" dirty="0"/>
                  <a:t> features within each </a:t>
                </a:r>
              </a:p>
              <a:p>
                <a:pPr marL="0" indent="0">
                  <a:buNone/>
                </a:pPr>
                <a:r>
                  <a:rPr lang="en-CA" i="1" dirty="0"/>
                  <a:t>example</a:t>
                </a:r>
                <a:r>
                  <a:rPr lang="en-CA" dirty="0"/>
                  <a:t>. For input </a:t>
                </a:r>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𝑑</m:t>
                        </m:r>
                      </m:sup>
                    </m:sSubSup>
                    <m:r>
                      <a:rPr lang="en-US" i="1">
                        <a:latin typeface="Cambria Math" panose="02040503050406030204" pitchFamily="18" charset="0"/>
                      </a:rPr>
                      <m:t> </m:t>
                    </m:r>
                  </m:oMath>
                </a14:m>
                <a:r>
                  <a:rPr lang="en-CA" dirty="0"/>
                  <a:t>of dimension D, </a:t>
                </a:r>
              </a:p>
              <a:p>
                <a:pPr marL="0" indent="0">
                  <a:buNone/>
                </a:pPr>
                <a:r>
                  <a:rPr lang="en-CA" dirty="0"/>
                  <a:t>we replace each component  with its </a:t>
                </a:r>
              </a:p>
              <a:p>
                <a:pPr marL="0" indent="0">
                  <a:buNone/>
                </a:pPr>
                <a:r>
                  <a:rPr lang="en-CA" dirty="0"/>
                  <a:t>normalized version</a:t>
                </a:r>
              </a:p>
              <a:p>
                <a:pPr marL="0" indent="0">
                  <a:buNone/>
                </a:pPr>
                <a:endParaRPr lang="en-CA" sz="1400" dirty="0"/>
              </a:p>
              <a:p>
                <a:pPr marL="0" indent="0">
                  <a:buNone/>
                </a:pPr>
                <a:endParaRPr lang="en-CA" sz="1400" dirty="0"/>
              </a:p>
              <a:p>
                <a:pPr marL="0" indent="0">
                  <a:buNone/>
                </a:pPr>
                <a14:m>
                  <m:oMathPara xmlns:m="http://schemas.openxmlformats.org/officeDocument/2006/math">
                    <m:oMathParaPr>
                      <m:jc m:val="left"/>
                    </m:oMathParaPr>
                    <m:oMath xmlns:m="http://schemas.openxmlformats.org/officeDocument/2006/math">
                      <m:d>
                        <m:dPr>
                          <m:begChr m:val=""/>
                          <m:endChr m:val="}"/>
                          <m:ctrlPr>
                            <a:rPr lang="en-CA" i="1" smtClean="0">
                              <a:latin typeface="Cambria Math" panose="02040503050406030204" pitchFamily="18" charset="0"/>
                            </a:rPr>
                          </m:ctrlPr>
                        </m:dPr>
                        <m:e>
                          <m:m>
                            <m:mPr>
                              <m:mcs>
                                <m:mc>
                                  <m:mcPr>
                                    <m:count m:val="1"/>
                                    <m:mcJc m:val="center"/>
                                  </m:mcPr>
                                </m:mc>
                              </m:mcs>
                              <m:ctrlPr>
                                <a:rPr lang="en-CA" i="1" smtClean="0">
                                  <a:latin typeface="Cambria Math" panose="02040503050406030204" pitchFamily="18" charset="0"/>
                                </a:rPr>
                              </m:ctrlPr>
                            </m:mPr>
                            <m:mr>
                              <m:e>
                                <m:r>
                                  <a:rPr lang="en-CA"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𝐷</m:t>
                                    </m:r>
                                  </m:den>
                                </m:f>
                                <m:nary>
                                  <m:naryPr>
                                    <m:chr m:val="∑"/>
                                    <m:ctrlPr>
                                      <a:rPr lang="en-US" i="1">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𝐷</m:t>
                                    </m:r>
                                  </m:sup>
                                  <m:e>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𝑑</m:t>
                                        </m:r>
                                      </m:sup>
                                    </m:sSubSup>
                                  </m:e>
                                </m:nary>
                              </m:e>
                            </m:mr>
                            <m:m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𝐷</m:t>
                                    </m:r>
                                  </m:den>
                                </m:f>
                                <m:nary>
                                  <m:naryPr>
                                    <m:chr m:val="∑"/>
                                    <m:ctrlPr>
                                      <a:rPr lang="en-US" i="1">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𝑑</m:t>
                                    </m:r>
                                    <m:r>
                                      <a:rPr lang="en-US" i="1">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𝐷</m:t>
                                    </m:r>
                                  </m:sup>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up>
                                            <m:r>
                                              <a:rPr lang="en-US" b="0" i="1" smtClean="0">
                                                <a:latin typeface="Cambria Math" panose="02040503050406030204" pitchFamily="18" charset="0"/>
                                                <a:ea typeface="Cambria Math" panose="02040503050406030204" pitchFamily="18" charset="0"/>
                                              </a:rPr>
                                              <m:t>𝑑</m:t>
                                            </m:r>
                                          </m:sup>
                                        </m:sSub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e>
                                </m:nary>
                              </m:e>
                            </m:mr>
                          </m:m>
                        </m:e>
                      </m:d>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sub>
                        <m:sup>
                          <m:r>
                            <a:rPr lang="en-US" b="0" i="1" smtClean="0">
                              <a:latin typeface="Cambria Math" panose="02040503050406030204" pitchFamily="18" charset="0"/>
                            </a:rPr>
                            <m:t>𝑑</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𝑖</m:t>
                              </m:r>
                            </m:sub>
                            <m:sup>
                              <m:r>
                                <a:rPr lang="en-US" b="0" i="1" smtClean="0">
                                  <a:latin typeface="Cambria Math" panose="02040503050406030204" pitchFamily="18" charset="0"/>
                                </a:rPr>
                                <m:t>𝑑</m:t>
                              </m:r>
                            </m:sup>
                          </m:sSub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𝜇</m:t>
                          </m:r>
                        </m:num>
                        <m:den>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𝜖</m:t>
                              </m:r>
                            </m:e>
                          </m:rad>
                        </m:den>
                      </m:f>
                    </m:oMath>
                  </m:oMathPara>
                </a14:m>
                <a:endParaRPr lang="en-CA" dirty="0"/>
              </a:p>
              <a:p>
                <a:pPr marL="0" indent="0">
                  <a:buNone/>
                </a:pPr>
                <a:endParaRPr lang="en-CA" sz="1400" dirty="0"/>
              </a:p>
              <a:p>
                <a:pPr marL="0" indent="0" algn="ctr">
                  <a:buNone/>
                </a:pPr>
                <a:r>
                  <a:rPr lang="en-CA" sz="1700" dirty="0">
                    <a:solidFill>
                      <a:srgbClr val="FF0000"/>
                    </a:solidFill>
                  </a:rPr>
                  <a:t>In TensorFlow 2.0, this will likely be present as </a:t>
                </a:r>
                <a:r>
                  <a:rPr lang="en-CA" sz="1700" dirty="0" err="1">
                    <a:solidFill>
                      <a:srgbClr val="FF0000"/>
                    </a:solidFill>
                  </a:rPr>
                  <a:t>tf.keras.layers.LayerNormalization</a:t>
                </a:r>
                <a:endParaRPr lang="en-CA" sz="1700"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64818" y="1102093"/>
                <a:ext cx="7021982" cy="3618764"/>
              </a:xfrm>
              <a:blipFill>
                <a:blip r:embed="rId2"/>
                <a:stretch>
                  <a:fillRect t="-699" b="-1014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67CB93B-396E-4846-BA52-BAD823CEED6D}"/>
              </a:ext>
            </a:extLst>
          </p:cNvPr>
          <p:cNvPicPr>
            <a:picLocks noChangeAspect="1"/>
          </p:cNvPicPr>
          <p:nvPr/>
        </p:nvPicPr>
        <p:blipFill>
          <a:blip r:embed="rId3"/>
          <a:stretch>
            <a:fillRect/>
          </a:stretch>
        </p:blipFill>
        <p:spPr>
          <a:xfrm>
            <a:off x="4611757" y="1828773"/>
            <a:ext cx="4330225" cy="2514627"/>
          </a:xfrm>
          <a:prstGeom prst="rect">
            <a:avLst/>
          </a:prstGeom>
        </p:spPr>
      </p:pic>
    </p:spTree>
    <p:extLst>
      <p:ext uri="{BB962C8B-B14F-4D97-AF65-F5344CB8AC3E}">
        <p14:creationId xmlns:p14="http://schemas.microsoft.com/office/powerpoint/2010/main" val="4050879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Vanishing gradient</a:t>
            </a:r>
            <a:endParaRPr lang="en-US" sz="2400" dirty="0"/>
          </a:p>
        </p:txBody>
      </p:sp>
      <p:sp>
        <p:nvSpPr>
          <p:cNvPr id="3" name="Content Placeholder 2"/>
          <p:cNvSpPr>
            <a:spLocks noGrp="1"/>
          </p:cNvSpPr>
          <p:nvPr>
            <p:ph idx="1"/>
          </p:nvPr>
        </p:nvSpPr>
        <p:spPr>
          <a:xfrm>
            <a:off x="1664818" y="1102093"/>
            <a:ext cx="7021982" cy="3618764"/>
          </a:xfrm>
        </p:spPr>
        <p:txBody>
          <a:bodyPr>
            <a:normAutofit/>
          </a:bodyPr>
          <a:lstStyle/>
          <a:p>
            <a:r>
              <a:rPr lang="en-CA" sz="1500" i="1" dirty="0"/>
              <a:t>moving backward in the Network and </a:t>
            </a:r>
            <a:r>
              <a:rPr lang="en-CA" sz="1500" dirty="0"/>
              <a:t>calculating gradients of loss(Error) with respect to the weights , the gradients tends to get </a:t>
            </a:r>
            <a:r>
              <a:rPr lang="en-CA" sz="1500" i="1" dirty="0"/>
              <a:t>smaller </a:t>
            </a:r>
            <a:r>
              <a:rPr lang="en-CA" sz="1500" dirty="0"/>
              <a:t>and smaller as we keep on moving backward in the Network. This means that the neurons in the Earlier </a:t>
            </a:r>
            <a:r>
              <a:rPr lang="en-CA" sz="1500" i="1" dirty="0"/>
              <a:t>layers learn very slowly</a:t>
            </a:r>
            <a:r>
              <a:rPr lang="en-CA" sz="1500" dirty="0"/>
              <a:t> as compared to the neurons in the later layers in the Hierarchy.</a:t>
            </a:r>
          </a:p>
          <a:p>
            <a:endParaRPr lang="en-CA" sz="1500" dirty="0"/>
          </a:p>
          <a:p>
            <a:pPr marL="0" indent="0">
              <a:buNone/>
            </a:pPr>
            <a:endParaRPr lang="en-CA" sz="1500" dirty="0"/>
          </a:p>
          <a:p>
            <a:pPr marL="0" indent="0">
              <a:buNone/>
            </a:pPr>
            <a:r>
              <a:rPr lang="en-CA" sz="1500" dirty="0">
                <a:solidFill>
                  <a:srgbClr val="FF0000"/>
                </a:solidFill>
              </a:rPr>
              <a:t>Solution:</a:t>
            </a:r>
          </a:p>
          <a:p>
            <a:r>
              <a:rPr lang="en-CA" sz="1500" dirty="0"/>
              <a:t>Do not use Sigmoid and Tanh as Activation functions which causes vanishing Gradient Problems .</a:t>
            </a:r>
          </a:p>
          <a:p>
            <a:r>
              <a:rPr lang="en-CA" dirty="0"/>
              <a:t>Weight initialization schemes.</a:t>
            </a:r>
            <a:endParaRPr lang="en-CA" sz="1500" dirty="0"/>
          </a:p>
        </p:txBody>
      </p:sp>
    </p:spTree>
    <p:extLst>
      <p:ext uri="{BB962C8B-B14F-4D97-AF65-F5344CB8AC3E}">
        <p14:creationId xmlns:p14="http://schemas.microsoft.com/office/powerpoint/2010/main" val="2361714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Exploding gradient</a:t>
            </a:r>
            <a:endParaRPr lang="en-US" sz="2400" dirty="0"/>
          </a:p>
        </p:txBody>
      </p:sp>
      <p:sp>
        <p:nvSpPr>
          <p:cNvPr id="3" name="Content Placeholder 2"/>
          <p:cNvSpPr>
            <a:spLocks noGrp="1"/>
          </p:cNvSpPr>
          <p:nvPr>
            <p:ph idx="1"/>
          </p:nvPr>
        </p:nvSpPr>
        <p:spPr>
          <a:xfrm>
            <a:off x="1664818" y="1102093"/>
            <a:ext cx="7021982" cy="3618764"/>
          </a:xfrm>
        </p:spPr>
        <p:txBody>
          <a:bodyPr>
            <a:normAutofit/>
          </a:bodyPr>
          <a:lstStyle/>
          <a:p>
            <a:pPr marL="0" indent="0">
              <a:buNone/>
            </a:pPr>
            <a:endParaRPr lang="en-CA" sz="1500" dirty="0"/>
          </a:p>
          <a:p>
            <a:r>
              <a:rPr lang="en-CA" sz="1500" dirty="0"/>
              <a:t>The exploding gradients problem refers to the large increase in the norm of the gradient during training.</a:t>
            </a:r>
            <a:r>
              <a:rPr lang="en-CA" sz="1500" i="1" dirty="0"/>
              <a:t> </a:t>
            </a:r>
          </a:p>
          <a:p>
            <a:endParaRPr lang="en-CA" sz="1500" i="1" dirty="0"/>
          </a:p>
          <a:p>
            <a:pPr marL="0" indent="0" fontAlgn="base">
              <a:buNone/>
            </a:pPr>
            <a:r>
              <a:rPr lang="en-CA" sz="1500" dirty="0"/>
              <a:t>There are some less subtle signs to confirm have exploding gradients.</a:t>
            </a:r>
          </a:p>
          <a:p>
            <a:pPr marL="0" indent="0" fontAlgn="base">
              <a:buNone/>
            </a:pPr>
            <a:endParaRPr lang="en-CA" sz="1500" dirty="0"/>
          </a:p>
          <a:p>
            <a:pPr fontAlgn="base"/>
            <a:r>
              <a:rPr lang="en-CA" sz="1500" dirty="0"/>
              <a:t>The model weights quickly become very large during training.</a:t>
            </a:r>
          </a:p>
          <a:p>
            <a:pPr fontAlgn="base"/>
            <a:r>
              <a:rPr lang="en-CA" sz="1500" dirty="0"/>
              <a:t>The model weights go to </a:t>
            </a:r>
            <a:r>
              <a:rPr lang="en-CA" sz="1500" dirty="0" err="1"/>
              <a:t>NaN</a:t>
            </a:r>
            <a:r>
              <a:rPr lang="en-CA" sz="1500" dirty="0"/>
              <a:t> values during training.</a:t>
            </a:r>
          </a:p>
          <a:p>
            <a:pPr fontAlgn="base"/>
            <a:r>
              <a:rPr lang="en-CA" sz="1500" dirty="0"/>
              <a:t>The error gradient values are consistently above 1.0 for each node and layer during training.</a:t>
            </a:r>
          </a:p>
          <a:p>
            <a:pPr marL="0" indent="0">
              <a:buNone/>
            </a:pPr>
            <a:endParaRPr lang="en-CA" sz="1500" dirty="0"/>
          </a:p>
        </p:txBody>
      </p:sp>
    </p:spTree>
    <p:extLst>
      <p:ext uri="{BB962C8B-B14F-4D97-AF65-F5344CB8AC3E}">
        <p14:creationId xmlns:p14="http://schemas.microsoft.com/office/powerpoint/2010/main" val="116387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Exploding Solution</a:t>
            </a:r>
            <a:endParaRPr lang="en-US" sz="2400" dirty="0"/>
          </a:p>
        </p:txBody>
      </p:sp>
      <p:sp>
        <p:nvSpPr>
          <p:cNvPr id="3" name="Content Placeholder 2"/>
          <p:cNvSpPr>
            <a:spLocks noGrp="1"/>
          </p:cNvSpPr>
          <p:nvPr>
            <p:ph idx="1"/>
          </p:nvPr>
        </p:nvSpPr>
        <p:spPr>
          <a:xfrm>
            <a:off x="1664818" y="1102093"/>
            <a:ext cx="7021982" cy="3618764"/>
          </a:xfrm>
        </p:spPr>
        <p:txBody>
          <a:bodyPr>
            <a:normAutofit/>
          </a:bodyPr>
          <a:lstStyle/>
          <a:p>
            <a:pPr marL="0" indent="0" fontAlgn="base">
              <a:buNone/>
            </a:pPr>
            <a:r>
              <a:rPr lang="en-CA" dirty="0">
                <a:solidFill>
                  <a:srgbClr val="FF0000"/>
                </a:solidFill>
              </a:rPr>
              <a:t>Solution:</a:t>
            </a:r>
          </a:p>
          <a:p>
            <a:pPr marL="0" indent="0" fontAlgn="base">
              <a:buNone/>
            </a:pPr>
            <a:endParaRPr lang="en-CA" dirty="0"/>
          </a:p>
          <a:p>
            <a:pPr fontAlgn="base"/>
            <a:r>
              <a:rPr lang="en-CA" sz="1500" dirty="0"/>
              <a:t> Redesigning the network to have fewer layers.</a:t>
            </a:r>
          </a:p>
          <a:p>
            <a:pPr fontAlgn="base"/>
            <a:r>
              <a:rPr lang="en-CA" sz="1500" dirty="0"/>
              <a:t>There may also be some benefit in using a smaller batch size while training the network</a:t>
            </a:r>
          </a:p>
          <a:p>
            <a:pPr fontAlgn="base"/>
            <a:r>
              <a:rPr lang="en-CA" sz="1500" dirty="0"/>
              <a:t>Use Long Short-Term Memory Networks.</a:t>
            </a:r>
          </a:p>
          <a:p>
            <a:pPr fontAlgn="base"/>
            <a:r>
              <a:rPr lang="en-CA" sz="1500" dirty="0"/>
              <a:t>Use Gradient Clipping.</a:t>
            </a:r>
          </a:p>
          <a:p>
            <a:pPr fontAlgn="base"/>
            <a:r>
              <a:rPr lang="en-CA" sz="1500" dirty="0"/>
              <a:t>Use Weight Regularization (L</a:t>
            </a:r>
            <a:r>
              <a:rPr lang="en-CA" sz="1500" baseline="-25000" dirty="0"/>
              <a:t>1</a:t>
            </a:r>
            <a:r>
              <a:rPr lang="en-CA" sz="1500" dirty="0"/>
              <a:t> (absolute weights) or an L</a:t>
            </a:r>
            <a:r>
              <a:rPr lang="en-CA" sz="1500" baseline="-25000" dirty="0"/>
              <a:t>2</a:t>
            </a:r>
            <a:r>
              <a:rPr lang="en-CA" sz="1500" dirty="0"/>
              <a:t> (squared weights) </a:t>
            </a:r>
          </a:p>
          <a:p>
            <a:pPr fontAlgn="base"/>
            <a:endParaRPr lang="en-CA" dirty="0"/>
          </a:p>
          <a:p>
            <a:pPr fontAlgn="base"/>
            <a:endParaRPr lang="en-CA" dirty="0"/>
          </a:p>
          <a:p>
            <a:pPr marL="0" indent="0">
              <a:buNone/>
            </a:pPr>
            <a:endParaRPr lang="en-CA" sz="1500" i="1" dirty="0"/>
          </a:p>
          <a:p>
            <a:endParaRPr lang="en-CA" sz="1500" dirty="0"/>
          </a:p>
          <a:p>
            <a:pPr marL="0" indent="0">
              <a:buNone/>
            </a:pPr>
            <a:endParaRPr lang="en-CA" sz="1500" dirty="0"/>
          </a:p>
        </p:txBody>
      </p:sp>
    </p:spTree>
    <p:extLst>
      <p:ext uri="{BB962C8B-B14F-4D97-AF65-F5344CB8AC3E}">
        <p14:creationId xmlns:p14="http://schemas.microsoft.com/office/powerpoint/2010/main" val="3342785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2400" dirty="0"/>
              <a:t>Training Basics</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pPr>
              <a:lnSpc>
                <a:spcPct val="90000"/>
              </a:lnSpc>
            </a:pPr>
            <a:r>
              <a:rPr lang="en-US" altLang="en-US" dirty="0"/>
              <a:t>The most basic method of training a neural network is trial and error. </a:t>
            </a:r>
          </a:p>
          <a:p>
            <a:pPr marL="0" indent="0">
              <a:lnSpc>
                <a:spcPct val="90000"/>
              </a:lnSpc>
              <a:buNone/>
            </a:pPr>
            <a:endParaRPr lang="en-US" altLang="en-US" dirty="0"/>
          </a:p>
          <a:p>
            <a:pPr>
              <a:lnSpc>
                <a:spcPct val="90000"/>
              </a:lnSpc>
            </a:pPr>
            <a:r>
              <a:rPr lang="en-US" altLang="en-US" dirty="0"/>
              <a:t>If the network isn't behaving the way it should, change the weighting</a:t>
            </a:r>
          </a:p>
          <a:p>
            <a:pPr marL="0" indent="0">
              <a:lnSpc>
                <a:spcPct val="90000"/>
              </a:lnSpc>
              <a:buNone/>
            </a:pPr>
            <a:r>
              <a:rPr lang="en-US" altLang="en-US" dirty="0"/>
              <a:t>      of a random link by a random amount. If the accuracy of the network  </a:t>
            </a:r>
          </a:p>
          <a:p>
            <a:pPr marL="0" indent="0">
              <a:lnSpc>
                <a:spcPct val="90000"/>
              </a:lnSpc>
              <a:buNone/>
            </a:pPr>
            <a:r>
              <a:rPr lang="en-US" altLang="en-US" dirty="0"/>
              <a:t>      declines, undo the change and make a different one. </a:t>
            </a:r>
          </a:p>
          <a:p>
            <a:pPr marL="0" indent="0">
              <a:lnSpc>
                <a:spcPct val="90000"/>
              </a:lnSpc>
              <a:buNone/>
            </a:pPr>
            <a:endParaRPr lang="en-US" altLang="en-US" dirty="0"/>
          </a:p>
          <a:p>
            <a:pPr>
              <a:lnSpc>
                <a:spcPct val="90000"/>
              </a:lnSpc>
            </a:pPr>
            <a:r>
              <a:rPr lang="en-US" altLang="en-US" dirty="0"/>
              <a:t>It takes time, but the trial and error method does produce results.</a:t>
            </a:r>
          </a:p>
          <a:p>
            <a:pPr marL="0" indent="0">
              <a:buNone/>
            </a:pPr>
            <a:endParaRPr lang="en-US" dirty="0"/>
          </a:p>
        </p:txBody>
      </p:sp>
      <p:grpSp>
        <p:nvGrpSpPr>
          <p:cNvPr id="7" name="Group 6">
            <a:extLst>
              <a:ext uri="{FF2B5EF4-FFF2-40B4-BE49-F238E27FC236}">
                <a16:creationId xmlns:a16="http://schemas.microsoft.com/office/drawing/2014/main" id="{9636D1EC-2D13-7448-9D1D-F4C13DB5109E}"/>
              </a:ext>
            </a:extLst>
          </p:cNvPr>
          <p:cNvGrpSpPr/>
          <p:nvPr/>
        </p:nvGrpSpPr>
        <p:grpSpPr>
          <a:xfrm>
            <a:off x="2105246" y="3373036"/>
            <a:ext cx="6420869" cy="837458"/>
            <a:chOff x="355600" y="1145948"/>
            <a:chExt cx="8213445" cy="1418999"/>
          </a:xfrm>
        </p:grpSpPr>
        <p:sp>
          <p:nvSpPr>
            <p:cNvPr id="8" name="Ορθογώνιο 2">
              <a:extLst>
                <a:ext uri="{FF2B5EF4-FFF2-40B4-BE49-F238E27FC236}">
                  <a16:creationId xmlns:a16="http://schemas.microsoft.com/office/drawing/2014/main" id="{041FB714-BDFF-8244-B9CF-DD94FDC77208}"/>
                </a:ext>
              </a:extLst>
            </p:cNvPr>
            <p:cNvSpPr/>
            <p:nvPr/>
          </p:nvSpPr>
          <p:spPr>
            <a:xfrm>
              <a:off x="355600"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100" dirty="0"/>
                <a:t>Sample labeled data</a:t>
              </a:r>
            </a:p>
            <a:p>
              <a:pPr algn="ctr"/>
              <a:r>
                <a:rPr lang="en-US" sz="1100" dirty="0"/>
                <a:t>(</a:t>
              </a:r>
              <a:r>
                <a:rPr lang="en-US" sz="1200" b="1" dirty="0">
                  <a:solidFill>
                    <a:schemeClr val="bg1"/>
                  </a:solidFill>
                </a:rPr>
                <a:t>batch</a:t>
              </a:r>
              <a:r>
                <a:rPr lang="en-US" sz="1100" dirty="0"/>
                <a:t>)</a:t>
              </a:r>
              <a:endParaRPr lang="el-GR" sz="1100" dirty="0"/>
            </a:p>
          </p:txBody>
        </p:sp>
        <p:sp>
          <p:nvSpPr>
            <p:cNvPr id="9" name="Ορθογώνιο 6">
              <a:extLst>
                <a:ext uri="{FF2B5EF4-FFF2-40B4-BE49-F238E27FC236}">
                  <a16:creationId xmlns:a16="http://schemas.microsoft.com/office/drawing/2014/main" id="{3D247062-5C11-334A-9BF9-3F5187A60F89}"/>
                </a:ext>
              </a:extLst>
            </p:cNvPr>
            <p:cNvSpPr/>
            <p:nvPr/>
          </p:nvSpPr>
          <p:spPr>
            <a:xfrm>
              <a:off x="2523847"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b="1" dirty="0">
                  <a:solidFill>
                    <a:schemeClr val="bg1"/>
                  </a:solidFill>
                </a:rPr>
                <a:t>Forward</a:t>
              </a:r>
              <a:r>
                <a:rPr lang="en-US" sz="1200" dirty="0">
                  <a:solidFill>
                    <a:schemeClr val="bg1"/>
                  </a:solidFill>
                </a:rPr>
                <a:t> </a:t>
              </a:r>
              <a:r>
                <a:rPr lang="en-US" sz="1100" dirty="0"/>
                <a:t>it through the network, get predictions</a:t>
              </a:r>
              <a:endParaRPr lang="el-GR" sz="1100" dirty="0"/>
            </a:p>
          </p:txBody>
        </p:sp>
        <p:sp>
          <p:nvSpPr>
            <p:cNvPr id="10" name="Ορθογώνιο 7">
              <a:extLst>
                <a:ext uri="{FF2B5EF4-FFF2-40B4-BE49-F238E27FC236}">
                  <a16:creationId xmlns:a16="http://schemas.microsoft.com/office/drawing/2014/main" id="{EC05788C-379F-F74E-B84F-90FE7687DFF4}"/>
                </a:ext>
              </a:extLst>
            </p:cNvPr>
            <p:cNvSpPr/>
            <p:nvPr/>
          </p:nvSpPr>
          <p:spPr>
            <a:xfrm>
              <a:off x="4692094"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b="1" dirty="0">
                  <a:solidFill>
                    <a:schemeClr val="bg1"/>
                  </a:solidFill>
                </a:rPr>
                <a:t>Back-propagate</a:t>
              </a:r>
              <a:r>
                <a:rPr lang="en-US" sz="1100" dirty="0"/>
                <a:t> the errors</a:t>
              </a:r>
              <a:endParaRPr lang="el-GR" sz="1100" dirty="0"/>
            </a:p>
          </p:txBody>
        </p:sp>
        <p:sp>
          <p:nvSpPr>
            <p:cNvPr id="11" name="Ορθογώνιο 8">
              <a:extLst>
                <a:ext uri="{FF2B5EF4-FFF2-40B4-BE49-F238E27FC236}">
                  <a16:creationId xmlns:a16="http://schemas.microsoft.com/office/drawing/2014/main" id="{1F3908CE-D6F3-8B4F-AA60-345E0274315B}"/>
                </a:ext>
              </a:extLst>
            </p:cNvPr>
            <p:cNvSpPr/>
            <p:nvPr/>
          </p:nvSpPr>
          <p:spPr>
            <a:xfrm>
              <a:off x="6860341"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b="1" dirty="0"/>
                <a:t>Update</a:t>
              </a:r>
              <a:r>
                <a:rPr lang="en-US" sz="1200" dirty="0"/>
                <a:t> </a:t>
              </a:r>
              <a:r>
                <a:rPr lang="en-US" sz="1100" dirty="0"/>
                <a:t>the network weights</a:t>
              </a:r>
              <a:endParaRPr lang="el-GR" sz="1100" dirty="0"/>
            </a:p>
          </p:txBody>
        </p:sp>
        <p:cxnSp>
          <p:nvCxnSpPr>
            <p:cNvPr id="12" name="Ευθύγραμμο βέλος σύνδεσης 10">
              <a:extLst>
                <a:ext uri="{FF2B5EF4-FFF2-40B4-BE49-F238E27FC236}">
                  <a16:creationId xmlns:a16="http://schemas.microsoft.com/office/drawing/2014/main" id="{64B79EC4-12E3-FB47-9886-7591448ACB20}"/>
                </a:ext>
              </a:extLst>
            </p:cNvPr>
            <p:cNvCxnSpPr>
              <a:stCxn id="8" idx="3"/>
              <a:endCxn id="9" idx="1"/>
            </p:cNvCxnSpPr>
            <p:nvPr/>
          </p:nvCxnSpPr>
          <p:spPr>
            <a:xfrm>
              <a:off x="2064304"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Ευθύγραμμο βέλος σύνδεσης 11">
              <a:extLst>
                <a:ext uri="{FF2B5EF4-FFF2-40B4-BE49-F238E27FC236}">
                  <a16:creationId xmlns:a16="http://schemas.microsoft.com/office/drawing/2014/main" id="{4239A413-C87B-8349-BB40-17798BB7B9A6}"/>
                </a:ext>
              </a:extLst>
            </p:cNvPr>
            <p:cNvCxnSpPr/>
            <p:nvPr/>
          </p:nvCxnSpPr>
          <p:spPr>
            <a:xfrm>
              <a:off x="4232551"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Ευθύγραμμο βέλος σύνδεσης 12">
              <a:extLst>
                <a:ext uri="{FF2B5EF4-FFF2-40B4-BE49-F238E27FC236}">
                  <a16:creationId xmlns:a16="http://schemas.microsoft.com/office/drawing/2014/main" id="{F3B896C1-5E42-1C42-B981-F9BED2893EB9}"/>
                </a:ext>
              </a:extLst>
            </p:cNvPr>
            <p:cNvCxnSpPr/>
            <p:nvPr/>
          </p:nvCxnSpPr>
          <p:spPr>
            <a:xfrm>
              <a:off x="6400798" y="1863044"/>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Γωνιώδης σύνδεση 14">
              <a:extLst>
                <a:ext uri="{FF2B5EF4-FFF2-40B4-BE49-F238E27FC236}">
                  <a16:creationId xmlns:a16="http://schemas.microsoft.com/office/drawing/2014/main" id="{1325DE2E-1CE1-7244-8B17-B6A9F8552F71}"/>
                </a:ext>
              </a:extLst>
            </p:cNvPr>
            <p:cNvCxnSpPr>
              <a:stCxn id="11" idx="2"/>
              <a:endCxn id="8" idx="2"/>
            </p:cNvCxnSpPr>
            <p:nvPr/>
          </p:nvCxnSpPr>
          <p:spPr>
            <a:xfrm rot="5400000">
              <a:off x="4462323" y="-693774"/>
              <a:ext cx="12700" cy="650474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72787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Tensor Flow</a:t>
            </a:r>
          </a:p>
        </p:txBody>
      </p:sp>
      <p:sp>
        <p:nvSpPr>
          <p:cNvPr id="3" name="Content Placeholder 2"/>
          <p:cNvSpPr>
            <a:spLocks noGrp="1"/>
          </p:cNvSpPr>
          <p:nvPr>
            <p:ph idx="1"/>
          </p:nvPr>
        </p:nvSpPr>
        <p:spPr/>
        <p:txBody>
          <a:bodyPr>
            <a:normAutofit fontScale="92500"/>
          </a:bodyPr>
          <a:lstStyle/>
          <a:p>
            <a:r>
              <a:rPr lang="en-US" sz="1500" dirty="0"/>
              <a:t>Originally developed by Google Brain Team to conduct machine learning and deep neural networks research </a:t>
            </a:r>
          </a:p>
          <a:p>
            <a:pPr marL="0" indent="0">
              <a:buNone/>
            </a:pPr>
            <a:endParaRPr lang="en-CA" sz="1500" dirty="0"/>
          </a:p>
          <a:p>
            <a:r>
              <a:rPr lang="en-US" sz="1500" dirty="0"/>
              <a:t>Open source software library for numerical computation using data flow graphs</a:t>
            </a:r>
          </a:p>
          <a:p>
            <a:pPr marL="0" indent="0">
              <a:buNone/>
            </a:pPr>
            <a:endParaRPr lang="en-CA" sz="1500" dirty="0"/>
          </a:p>
          <a:p>
            <a:r>
              <a:rPr lang="en-US" sz="1500" dirty="0"/>
              <a:t>Applicable in a wide variety of other machine learning domains</a:t>
            </a:r>
          </a:p>
          <a:p>
            <a:r>
              <a:rPr lang="en-US" sz="1500" dirty="0"/>
              <a:t>Allow users to build various models from scratch. </a:t>
            </a:r>
          </a:p>
          <a:p>
            <a:pPr marL="0" indent="0">
              <a:buNone/>
            </a:pPr>
            <a:endParaRPr lang="en-US" sz="1500" dirty="0"/>
          </a:p>
          <a:p>
            <a:r>
              <a:rPr lang="en-US" sz="1500" dirty="0"/>
              <a:t>Flexibility; from Raspberry Pi, Android, Windows, iOS, Linux to server farms</a:t>
            </a:r>
          </a:p>
          <a:p>
            <a:pPr marL="0" indent="0">
              <a:buNone/>
            </a:pPr>
            <a:endParaRPr lang="en-US" sz="1500" dirty="0"/>
          </a:p>
          <a:p>
            <a:r>
              <a:rPr lang="en-US" sz="1500" dirty="0"/>
              <a:t>Visualization (via </a:t>
            </a:r>
            <a:r>
              <a:rPr lang="en-US" sz="1500" dirty="0" err="1"/>
              <a:t>TensorBoard</a:t>
            </a:r>
            <a:r>
              <a:rPr lang="en-US" sz="1500" dirty="0"/>
              <a:t>)</a:t>
            </a:r>
            <a:endParaRPr lang="en-CA" sz="1500" dirty="0"/>
          </a:p>
          <a:p>
            <a:pPr marL="0" indent="0">
              <a:buNone/>
            </a:pPr>
            <a:br>
              <a:rPr lang="en-CA" dirty="0"/>
            </a:br>
            <a:endParaRPr lang="en-US" altLang="en-US" dirty="0">
              <a:latin typeface="BernhardMod BT" pitchFamily="18" charset="0"/>
            </a:endParaRPr>
          </a:p>
        </p:txBody>
      </p:sp>
    </p:spTree>
    <p:extLst>
      <p:ext uri="{BB962C8B-B14F-4D97-AF65-F5344CB8AC3E}">
        <p14:creationId xmlns:p14="http://schemas.microsoft.com/office/powerpoint/2010/main" val="3510488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Tensor Flow</a:t>
            </a:r>
          </a:p>
        </p:txBody>
      </p:sp>
      <p:sp>
        <p:nvSpPr>
          <p:cNvPr id="3" name="Content Placeholder 2"/>
          <p:cNvSpPr>
            <a:spLocks noGrp="1"/>
          </p:cNvSpPr>
          <p:nvPr>
            <p:ph idx="1"/>
          </p:nvPr>
        </p:nvSpPr>
        <p:spPr/>
        <p:txBody>
          <a:bodyPr>
            <a:normAutofit/>
          </a:bodyPr>
          <a:lstStyle/>
          <a:p>
            <a:pPr marL="0" indent="0">
              <a:buNone/>
            </a:pPr>
            <a:br>
              <a:rPr lang="en-CA" dirty="0"/>
            </a:br>
            <a:endParaRPr lang="en-US" altLang="en-US" dirty="0">
              <a:latin typeface="BernhardMod BT" pitchFamily="18" charset="0"/>
            </a:endParaRPr>
          </a:p>
        </p:txBody>
      </p:sp>
      <p:grpSp>
        <p:nvGrpSpPr>
          <p:cNvPr id="32" name="Group 31">
            <a:extLst>
              <a:ext uri="{FF2B5EF4-FFF2-40B4-BE49-F238E27FC236}">
                <a16:creationId xmlns:a16="http://schemas.microsoft.com/office/drawing/2014/main" id="{2A8D0FD2-80DB-3149-8999-4EB6DCA3D607}"/>
              </a:ext>
            </a:extLst>
          </p:cNvPr>
          <p:cNvGrpSpPr/>
          <p:nvPr/>
        </p:nvGrpSpPr>
        <p:grpSpPr>
          <a:xfrm>
            <a:off x="2167038" y="1118831"/>
            <a:ext cx="5472219" cy="3457247"/>
            <a:chOff x="1571617" y="1225161"/>
            <a:chExt cx="5472219" cy="3457247"/>
          </a:xfrm>
        </p:grpSpPr>
        <p:pic>
          <p:nvPicPr>
            <p:cNvPr id="4" name="Picture 94" descr="https://www.tensorflow.org/site-assets/images/partner-logos/airbnb.192.png">
              <a:hlinkClick r:id="rId2"/>
              <a:extLst>
                <a:ext uri="{FF2B5EF4-FFF2-40B4-BE49-F238E27FC236}">
                  <a16:creationId xmlns:a16="http://schemas.microsoft.com/office/drawing/2014/main" id="{1F9C346F-184E-6347-AE9C-C264AC30BF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159" y="1225161"/>
              <a:ext cx="849928" cy="47808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95" descr="https://www.tensorflow.org/site-assets/images/partner-logos/amd.png">
              <a:hlinkClick r:id="rId4"/>
              <a:extLst>
                <a:ext uri="{FF2B5EF4-FFF2-40B4-BE49-F238E27FC236}">
                  <a16:creationId xmlns:a16="http://schemas.microsoft.com/office/drawing/2014/main" id="{BB7B9786-ABD9-EA43-B1FF-4C25BD53CE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8693" y="1751414"/>
              <a:ext cx="889315" cy="4863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96" descr="https://www.tensorflow.org/site-assets/images/partner-logos/nvidia.png">
              <a:hlinkClick r:id="rId6"/>
              <a:extLst>
                <a:ext uri="{FF2B5EF4-FFF2-40B4-BE49-F238E27FC236}">
                  <a16:creationId xmlns:a16="http://schemas.microsoft.com/office/drawing/2014/main" id="{755B6856-D74B-DC40-BCB6-36BCC8841B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1617" y="2334093"/>
              <a:ext cx="963650" cy="5269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7" descr="https://www.tensorflow.org/site-assets/images/partner-logos/uber.192.png">
              <a:hlinkClick r:id="rId8"/>
              <a:extLst>
                <a:ext uri="{FF2B5EF4-FFF2-40B4-BE49-F238E27FC236}">
                  <a16:creationId xmlns:a16="http://schemas.microsoft.com/office/drawing/2014/main" id="{A7BD516B-C745-6C42-AA87-5ED348F440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59712" y="2947342"/>
              <a:ext cx="849928" cy="4780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99" descr="https://www.tensorflow.org/site-assets/images/partner-logos/sap.192.png">
              <a:hlinkClick r:id="rId10"/>
              <a:extLst>
                <a:ext uri="{FF2B5EF4-FFF2-40B4-BE49-F238E27FC236}">
                  <a16:creationId xmlns:a16="http://schemas.microsoft.com/office/drawing/2014/main" id="{1E6C7382-FF5A-6349-B76E-BE1C342CABF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54051" y="1290441"/>
              <a:ext cx="805195" cy="4529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0" descr="https://www.tensorflow.org/site-assets/images/partner-logos/kakao.png">
              <a:hlinkClick r:id="rId12"/>
              <a:extLst>
                <a:ext uri="{FF2B5EF4-FFF2-40B4-BE49-F238E27FC236}">
                  <a16:creationId xmlns:a16="http://schemas.microsoft.com/office/drawing/2014/main" id="{6966E1E5-7862-EE4C-AC09-1BF677400E7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87368" y="1832690"/>
              <a:ext cx="814047" cy="4451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1" descr="https://www.tensorflow.org/site-assets/images/partner-logos/deepmind.192.png">
              <a:hlinkClick r:id="rId14"/>
              <a:extLst>
                <a:ext uri="{FF2B5EF4-FFF2-40B4-BE49-F238E27FC236}">
                  <a16:creationId xmlns:a16="http://schemas.microsoft.com/office/drawing/2014/main" id="{B60E6FC0-AC7C-DF43-9BC8-3D8DB11C9DB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22489" y="3593613"/>
              <a:ext cx="805195" cy="4529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2" descr="https://www.tensorflow.org/site-assets/images/partner-logos/dropbox.192.png">
              <a:hlinkClick r:id="rId16"/>
              <a:extLst>
                <a:ext uri="{FF2B5EF4-FFF2-40B4-BE49-F238E27FC236}">
                  <a16:creationId xmlns:a16="http://schemas.microsoft.com/office/drawing/2014/main" id="{093EC725-C0B7-1148-A659-DF93EEB070E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58693" y="4187143"/>
              <a:ext cx="805195" cy="4529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4" descr="https://www.tensorflow.org/site-assets/images/partner-logos/ebay.192.png">
              <a:hlinkClick r:id="rId18"/>
              <a:extLst>
                <a:ext uri="{FF2B5EF4-FFF2-40B4-BE49-F238E27FC236}">
                  <a16:creationId xmlns:a16="http://schemas.microsoft.com/office/drawing/2014/main" id="{8D33482B-1F4D-FC47-94BE-B4DDDE07583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29770" y="2388727"/>
              <a:ext cx="771645" cy="4340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5" descr="https://www.tensorflow.org/site-assets/images/partner-logos/google.192.png">
              <a:hlinkClick r:id="rId20"/>
              <a:extLst>
                <a:ext uri="{FF2B5EF4-FFF2-40B4-BE49-F238E27FC236}">
                  <a16:creationId xmlns:a16="http://schemas.microsoft.com/office/drawing/2014/main" id="{6A9E01AB-1A82-774E-BB86-63BE869D547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89115" y="2956812"/>
              <a:ext cx="771645" cy="4340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6" descr="https://www.tensorflow.org/site-assets/images/partner-logos/snapchat.192.png">
              <a:hlinkClick r:id="rId22"/>
              <a:extLst>
                <a:ext uri="{FF2B5EF4-FFF2-40B4-BE49-F238E27FC236}">
                  <a16:creationId xmlns:a16="http://schemas.microsoft.com/office/drawing/2014/main" id="{36F4BC6A-2E67-F64C-86D8-18A5AC99FE3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665972" y="3598980"/>
              <a:ext cx="771645" cy="4340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7" descr="https://www.tensorflow.org/site-assets/images/partner-logos/intel.192.png">
              <a:hlinkClick r:id="rId24"/>
              <a:extLst>
                <a:ext uri="{FF2B5EF4-FFF2-40B4-BE49-F238E27FC236}">
                  <a16:creationId xmlns:a16="http://schemas.microsoft.com/office/drawing/2014/main" id="{C764FF79-207B-BB48-A671-9CA7B1D46DA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716379" y="4175313"/>
              <a:ext cx="771645" cy="4340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9" descr="https://www.tensorflow.org/site-assets/images/partner-logos/coca_cola.png">
              <a:hlinkClick r:id="rId26"/>
              <a:extLst>
                <a:ext uri="{FF2B5EF4-FFF2-40B4-BE49-F238E27FC236}">
                  <a16:creationId xmlns:a16="http://schemas.microsoft.com/office/drawing/2014/main" id="{C28AC28D-2313-C94F-A6C7-2B613F54503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952969" y="1346120"/>
              <a:ext cx="928210" cy="50761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10" descr="https://www.tensorflow.org/site-assets/images/partner-logos/xiaomi.192.png">
              <a:hlinkClick r:id="rId28"/>
              <a:extLst>
                <a:ext uri="{FF2B5EF4-FFF2-40B4-BE49-F238E27FC236}">
                  <a16:creationId xmlns:a16="http://schemas.microsoft.com/office/drawing/2014/main" id="{DFD5472A-AC6B-CE44-AA14-A5E962D5AF61}"/>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687940" y="1336005"/>
              <a:ext cx="696157" cy="3915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11" descr="https://www.tensorflow.org/site-assets/images/partner-logos/qualcomm.192.png">
              <a:hlinkClick r:id="rId30"/>
              <a:extLst>
                <a:ext uri="{FF2B5EF4-FFF2-40B4-BE49-F238E27FC236}">
                  <a16:creationId xmlns:a16="http://schemas.microsoft.com/office/drawing/2014/main" id="{35444E0D-1107-E347-8F30-A2FF0FC4A11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801936" y="1911235"/>
              <a:ext cx="696157" cy="3915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12" descr="https://www.tensorflow.org/site-assets/images/partner-logos/twitter.192.png">
              <a:hlinkClick r:id="rId32"/>
              <a:extLst>
                <a:ext uri="{FF2B5EF4-FFF2-40B4-BE49-F238E27FC236}">
                  <a16:creationId xmlns:a16="http://schemas.microsoft.com/office/drawing/2014/main" id="{BA15A98D-72B5-8049-9712-F172B0DCCDC1}"/>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768274" y="2438677"/>
              <a:ext cx="696157" cy="39158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14" descr="https://www.tensorflow.org/site-assets/images/partner-logos/netease.jpg">
              <a:hlinkClick r:id="rId34"/>
              <a:extLst>
                <a:ext uri="{FF2B5EF4-FFF2-40B4-BE49-F238E27FC236}">
                  <a16:creationId xmlns:a16="http://schemas.microsoft.com/office/drawing/2014/main" id="{145A9ED9-0808-7E4B-96E5-F91BAA797B89}"/>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770037" y="2950109"/>
              <a:ext cx="829427" cy="45359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15" descr="https://www.tensorflow.org/site-assets/images/partner-logos/360.jpg">
              <a:hlinkClick r:id="rId36"/>
              <a:extLst>
                <a:ext uri="{FF2B5EF4-FFF2-40B4-BE49-F238E27FC236}">
                  <a16:creationId xmlns:a16="http://schemas.microsoft.com/office/drawing/2014/main" id="{11A790B9-A005-7746-B7FB-A831F79B4AE8}"/>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621304" y="3536204"/>
              <a:ext cx="829427" cy="45359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16" descr="https://www.tensorflow.org/site-assets/images/partner-logos/3D_robotics.png">
              <a:hlinkClick r:id="rId38"/>
              <a:extLst>
                <a:ext uri="{FF2B5EF4-FFF2-40B4-BE49-F238E27FC236}">
                  <a16:creationId xmlns:a16="http://schemas.microsoft.com/office/drawing/2014/main" id="{C243FD54-3821-364B-B591-3D6B2A8757BE}"/>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6144515" y="2595980"/>
              <a:ext cx="829427" cy="45359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18" descr="https://www.tensorflow.org/site-assets/images/partner-logos/bloomberg.png">
              <a:hlinkClick r:id="rId40"/>
              <a:extLst>
                <a:ext uri="{FF2B5EF4-FFF2-40B4-BE49-F238E27FC236}">
                  <a16:creationId xmlns:a16="http://schemas.microsoft.com/office/drawing/2014/main" id="{EC7ABB16-6990-0349-ABDB-D55C792C5CE6}"/>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6159891" y="2040811"/>
              <a:ext cx="883945" cy="4316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19" descr="https://www.tensorflow.org/site-assets/images/partner-logos/caicloud.jpg">
              <a:hlinkClick r:id="rId42"/>
              <a:extLst>
                <a:ext uri="{FF2B5EF4-FFF2-40B4-BE49-F238E27FC236}">
                  <a16:creationId xmlns:a16="http://schemas.microsoft.com/office/drawing/2014/main" id="{7DFA7D7B-E497-FA47-ADB8-81F11C879DCA}"/>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4759947" y="1325075"/>
              <a:ext cx="883945" cy="48340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0" descr="https://www.tensorflow.org/site-assets/images/partner-logos/castbox.jpg">
              <a:hlinkClick r:id="rId44"/>
              <a:extLst>
                <a:ext uri="{FF2B5EF4-FFF2-40B4-BE49-F238E27FC236}">
                  <a16:creationId xmlns:a16="http://schemas.microsoft.com/office/drawing/2014/main" id="{C62B7D67-589B-CC40-A58F-C2C23C72434E}"/>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925169" y="2418933"/>
              <a:ext cx="883945" cy="4834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1" descr="https://www.tensorflow.org/site-assets/images/partner-logos/ceva.192.png">
              <a:hlinkClick r:id="rId46"/>
              <a:extLst>
                <a:ext uri="{FF2B5EF4-FFF2-40B4-BE49-F238E27FC236}">
                  <a16:creationId xmlns:a16="http://schemas.microsoft.com/office/drawing/2014/main" id="{9281E174-5BBB-CD44-96DB-DD6559895BB7}"/>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4979952" y="3035567"/>
              <a:ext cx="662959" cy="37291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3" descr="https://www.tensorflow.org/site-assets/images/partner-logos/cit.192.png">
              <a:hlinkClick r:id="rId48"/>
              <a:extLst>
                <a:ext uri="{FF2B5EF4-FFF2-40B4-BE49-F238E27FC236}">
                  <a16:creationId xmlns:a16="http://schemas.microsoft.com/office/drawing/2014/main" id="{75248600-7230-1345-9018-BE39913F4F08}"/>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5062090" y="4138399"/>
              <a:ext cx="803810" cy="45214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4" descr="https://www.tensorflow.org/site-assets/images/partner-logos/cheetah.jpg">
              <a:hlinkClick r:id="rId50"/>
              <a:extLst>
                <a:ext uri="{FF2B5EF4-FFF2-40B4-BE49-F238E27FC236}">
                  <a16:creationId xmlns:a16="http://schemas.microsoft.com/office/drawing/2014/main" id="{77C86921-B507-6B43-AB76-397606879369}"/>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4718986" y="1743363"/>
              <a:ext cx="1176655" cy="64348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5" descr="https://www.tensorflow.org/site-assets/images/partner-logos/ibm.192.png">
              <a:hlinkClick r:id="rId52"/>
              <a:extLst>
                <a:ext uri="{FF2B5EF4-FFF2-40B4-BE49-F238E27FC236}">
                  <a16:creationId xmlns:a16="http://schemas.microsoft.com/office/drawing/2014/main" id="{DC8AF0FC-1E8E-B54F-A5B2-71275810F2F2}"/>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4834989" y="3474392"/>
              <a:ext cx="1130441" cy="63587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6" descr="https://www.tensorflow.org/site-assets/images/partner-logos/jd.192.png">
              <a:hlinkClick r:id="rId54"/>
              <a:extLst>
                <a:ext uri="{FF2B5EF4-FFF2-40B4-BE49-F238E27FC236}">
                  <a16:creationId xmlns:a16="http://schemas.microsoft.com/office/drawing/2014/main" id="{C5AC3416-D39D-A24C-BA98-DE43DFEFD5A1}"/>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3604417" y="4046535"/>
              <a:ext cx="1130441" cy="635873"/>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Rectangle 30">
            <a:extLst>
              <a:ext uri="{FF2B5EF4-FFF2-40B4-BE49-F238E27FC236}">
                <a16:creationId xmlns:a16="http://schemas.microsoft.com/office/drawing/2014/main" id="{2770F30C-DD89-3A46-9D18-EB91F05C80D8}"/>
              </a:ext>
            </a:extLst>
          </p:cNvPr>
          <p:cNvSpPr/>
          <p:nvPr/>
        </p:nvSpPr>
        <p:spPr>
          <a:xfrm>
            <a:off x="1868619" y="4664269"/>
            <a:ext cx="6709134" cy="369332"/>
          </a:xfrm>
          <a:prstGeom prst="rect">
            <a:avLst/>
          </a:prstGeom>
        </p:spPr>
        <p:txBody>
          <a:bodyPr wrap="square">
            <a:spAutoFit/>
          </a:bodyPr>
          <a:lstStyle/>
          <a:p>
            <a:r>
              <a:rPr lang="en-CA" dirty="0">
                <a:hlinkClick r:id="rId56"/>
              </a:rPr>
              <a:t>More:  https://outsourceit.today/companies-using-TensorFlow/</a:t>
            </a:r>
            <a:r>
              <a:rPr lang="en-CA" dirty="0"/>
              <a:t> </a:t>
            </a:r>
          </a:p>
        </p:txBody>
      </p:sp>
    </p:spTree>
    <p:extLst>
      <p:ext uri="{BB962C8B-B14F-4D97-AF65-F5344CB8AC3E}">
        <p14:creationId xmlns:p14="http://schemas.microsoft.com/office/powerpoint/2010/main" val="2525100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TensorFlow in a nutshell</a:t>
            </a:r>
            <a:endParaRPr lang="en-US" sz="2400" dirty="0"/>
          </a:p>
        </p:txBody>
      </p:sp>
      <p:sp>
        <p:nvSpPr>
          <p:cNvPr id="6" name="Content Placeholder 5">
            <a:extLst>
              <a:ext uri="{FF2B5EF4-FFF2-40B4-BE49-F238E27FC236}">
                <a16:creationId xmlns:a16="http://schemas.microsoft.com/office/drawing/2014/main" id="{BFD6CB80-54EB-594C-9A27-8078941E9F2B}"/>
              </a:ext>
            </a:extLst>
          </p:cNvPr>
          <p:cNvSpPr>
            <a:spLocks noGrp="1"/>
          </p:cNvSpPr>
          <p:nvPr>
            <p:ph idx="1"/>
          </p:nvPr>
        </p:nvSpPr>
        <p:spPr/>
        <p:txBody>
          <a:bodyPr/>
          <a:lstStyle/>
          <a:p>
            <a:pPr marL="285750" indent="-285750">
              <a:buFont typeface="Arial" panose="020B0604020202020204" pitchFamily="34" charset="0"/>
              <a:buChar char="•"/>
            </a:pPr>
            <a:r>
              <a:rPr lang="en-CA" dirty="0"/>
              <a:t>Construct computational graph:</a:t>
            </a:r>
          </a:p>
          <a:p>
            <a:pPr lvl="1">
              <a:buFont typeface="Arial" panose="020B0604020202020204" pitchFamily="34" charset="0"/>
              <a:buChar char="•"/>
            </a:pPr>
            <a:r>
              <a:rPr lang="en-US" dirty="0"/>
              <a:t>A set of nodes, each one</a:t>
            </a:r>
          </a:p>
          <a:p>
            <a:pPr marL="457200" lvl="1" indent="0">
              <a:buNone/>
            </a:pPr>
            <a:r>
              <a:rPr lang="en-US" dirty="0"/>
              <a:t> representing an operation</a:t>
            </a:r>
          </a:p>
          <a:p>
            <a:pPr lvl="1">
              <a:buFont typeface="Arial" panose="020B0604020202020204" pitchFamily="34" charset="0"/>
              <a:buChar char="•"/>
            </a:pPr>
            <a:r>
              <a:rPr lang="en-US" dirty="0"/>
              <a:t>A set of directed arcs, each </a:t>
            </a:r>
          </a:p>
          <a:p>
            <a:pPr marL="457200" lvl="1" indent="0">
              <a:buNone/>
            </a:pPr>
            <a:r>
              <a:rPr lang="en-US" dirty="0"/>
              <a:t>one representing the data on </a:t>
            </a:r>
          </a:p>
          <a:p>
            <a:pPr marL="457200" lvl="1" indent="0">
              <a:buNone/>
            </a:pPr>
            <a:r>
              <a:rPr lang="en-US" dirty="0"/>
              <a:t>which the operations are performed.</a:t>
            </a:r>
          </a:p>
          <a:p>
            <a:pPr marL="285750" indent="-285750">
              <a:buFont typeface="Arial" panose="020B0604020202020204" pitchFamily="34" charset="0"/>
              <a:buChar char="•"/>
            </a:pPr>
            <a:r>
              <a:rPr lang="en-CA" dirty="0"/>
              <a:t>Create a session</a:t>
            </a:r>
          </a:p>
          <a:p>
            <a:pPr marL="285750" indent="-285750">
              <a:buFont typeface="Arial" panose="020B0604020202020204" pitchFamily="34" charset="0"/>
              <a:buChar char="•"/>
            </a:pPr>
            <a:r>
              <a:rPr lang="en-US" dirty="0"/>
              <a:t>Active session to be executed by </a:t>
            </a:r>
          </a:p>
          <a:p>
            <a:pPr marL="0" indent="0">
              <a:buNone/>
            </a:pPr>
            <a:r>
              <a:rPr lang="en-US" dirty="0"/>
              <a:t>     multiple CPUs</a:t>
            </a:r>
            <a:endParaRPr lang="en-CA" dirty="0"/>
          </a:p>
          <a:p>
            <a:endParaRPr lang="en-US" dirty="0"/>
          </a:p>
        </p:txBody>
      </p:sp>
      <p:pic>
        <p:nvPicPr>
          <p:cNvPr id="4" name="Content Placeholder 6">
            <a:extLst>
              <a:ext uri="{FF2B5EF4-FFF2-40B4-BE49-F238E27FC236}">
                <a16:creationId xmlns:a16="http://schemas.microsoft.com/office/drawing/2014/main" id="{C47776A5-EB61-DF43-9BFF-6630B9A42691}"/>
              </a:ext>
            </a:extLst>
          </p:cNvPr>
          <p:cNvPicPr>
            <a:picLocks noChangeAspect="1"/>
          </p:cNvPicPr>
          <p:nvPr/>
        </p:nvPicPr>
        <p:blipFill>
          <a:blip r:embed="rId2"/>
          <a:stretch>
            <a:fillRect/>
          </a:stretch>
        </p:blipFill>
        <p:spPr>
          <a:xfrm>
            <a:off x="5601449" y="1200151"/>
            <a:ext cx="3478749" cy="3394472"/>
          </a:xfrm>
          <a:prstGeom prst="rect">
            <a:avLst/>
          </a:prstGeom>
        </p:spPr>
      </p:pic>
    </p:spTree>
    <p:extLst>
      <p:ext uri="{BB962C8B-B14F-4D97-AF65-F5344CB8AC3E}">
        <p14:creationId xmlns:p14="http://schemas.microsoft.com/office/powerpoint/2010/main" val="1974983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TensorFlow Graph</a:t>
            </a:r>
            <a:endParaRPr lang="en-US" sz="2400" dirty="0"/>
          </a:p>
        </p:txBody>
      </p:sp>
      <p:sp>
        <p:nvSpPr>
          <p:cNvPr id="6" name="Content Placeholder 5">
            <a:extLst>
              <a:ext uri="{FF2B5EF4-FFF2-40B4-BE49-F238E27FC236}">
                <a16:creationId xmlns:a16="http://schemas.microsoft.com/office/drawing/2014/main" id="{BFD6CB80-54EB-594C-9A27-8078941E9F2B}"/>
              </a:ext>
            </a:extLst>
          </p:cNvPr>
          <p:cNvSpPr>
            <a:spLocks noGrp="1"/>
          </p:cNvSpPr>
          <p:nvPr>
            <p:ph idx="1"/>
          </p:nvPr>
        </p:nvSpPr>
        <p:spPr/>
        <p:txBody>
          <a:bodyPr/>
          <a:lstStyle/>
          <a:p>
            <a:r>
              <a:rPr lang="en-US" dirty="0"/>
              <a:t>A computational or dataflow graph is a form of directed graph where vertices or nodes describe operations, while edges represent data flowing between these operations. </a:t>
            </a:r>
          </a:p>
          <a:p>
            <a:r>
              <a:rPr lang="en-US" dirty="0"/>
              <a:t>The graph is a set of computation that takes place successively.</a:t>
            </a:r>
            <a:endParaRPr lang="en-CA" dirty="0"/>
          </a:p>
          <a:p>
            <a:endParaRPr lang="en-US" dirty="0"/>
          </a:p>
        </p:txBody>
      </p:sp>
      <p:pic>
        <p:nvPicPr>
          <p:cNvPr id="5" name="Picture 4">
            <a:extLst>
              <a:ext uri="{FF2B5EF4-FFF2-40B4-BE49-F238E27FC236}">
                <a16:creationId xmlns:a16="http://schemas.microsoft.com/office/drawing/2014/main" id="{0094A2CD-CD37-3540-A80F-2D565C3E1158}"/>
              </a:ext>
            </a:extLst>
          </p:cNvPr>
          <p:cNvPicPr>
            <a:picLocks noChangeAspect="1"/>
          </p:cNvPicPr>
          <p:nvPr/>
        </p:nvPicPr>
        <p:blipFill>
          <a:blip r:embed="rId2"/>
          <a:stretch>
            <a:fillRect/>
          </a:stretch>
        </p:blipFill>
        <p:spPr>
          <a:xfrm>
            <a:off x="3136604" y="2287706"/>
            <a:ext cx="3865379" cy="2443839"/>
          </a:xfrm>
          <a:prstGeom prst="rect">
            <a:avLst/>
          </a:prstGeom>
        </p:spPr>
      </p:pic>
    </p:spTree>
    <p:extLst>
      <p:ext uri="{BB962C8B-B14F-4D97-AF65-F5344CB8AC3E}">
        <p14:creationId xmlns:p14="http://schemas.microsoft.com/office/powerpoint/2010/main" val="877806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Fetches</a:t>
            </a:r>
          </a:p>
        </p:txBody>
      </p:sp>
      <p:sp>
        <p:nvSpPr>
          <p:cNvPr id="6" name="Content Placeholder 5">
            <a:extLst>
              <a:ext uri="{FF2B5EF4-FFF2-40B4-BE49-F238E27FC236}">
                <a16:creationId xmlns:a16="http://schemas.microsoft.com/office/drawing/2014/main" id="{BFD6CB80-54EB-594C-9A27-8078941E9F2B}"/>
              </a:ext>
            </a:extLst>
          </p:cNvPr>
          <p:cNvSpPr>
            <a:spLocks noGrp="1"/>
          </p:cNvSpPr>
          <p:nvPr>
            <p:ph idx="1"/>
          </p:nvPr>
        </p:nvSpPr>
        <p:spPr/>
        <p:txBody>
          <a:bodyPr/>
          <a:lstStyle/>
          <a:p>
            <a:r>
              <a:rPr lang="en-US" sz="1400" dirty="0"/>
              <a:t>To fetch the outputs of operations, execute the graph by calling run() on the session object and pass in the tensors to retrieve. </a:t>
            </a:r>
          </a:p>
          <a:p>
            <a:r>
              <a:rPr lang="en-US" sz="1400" dirty="0"/>
              <a:t>Except fetching the single tensor node, you can also fetch multiple tensors. In the following example, the sum and multiply tensors are fetched together, using the run() call:</a:t>
            </a:r>
          </a:p>
          <a:p>
            <a:endParaRPr lang="en-US" dirty="0"/>
          </a:p>
        </p:txBody>
      </p:sp>
      <p:sp>
        <p:nvSpPr>
          <p:cNvPr id="7" name="Rectangle 6">
            <a:extLst>
              <a:ext uri="{FF2B5EF4-FFF2-40B4-BE49-F238E27FC236}">
                <a16:creationId xmlns:a16="http://schemas.microsoft.com/office/drawing/2014/main" id="{58BDC391-F6C6-4943-8BE7-3373A44BDE71}"/>
              </a:ext>
            </a:extLst>
          </p:cNvPr>
          <p:cNvSpPr/>
          <p:nvPr/>
        </p:nvSpPr>
        <p:spPr>
          <a:xfrm>
            <a:off x="3697356" y="2501742"/>
            <a:ext cx="3180523" cy="2092881"/>
          </a:xfrm>
          <a:prstGeom prst="rect">
            <a:avLst/>
          </a:prstGeom>
        </p:spPr>
        <p:txBody>
          <a:bodyPr wrap="square">
            <a:spAutoFit/>
          </a:bodyPr>
          <a:lstStyle/>
          <a:p>
            <a:pPr marL="0" indent="0">
              <a:buNone/>
            </a:pPr>
            <a:r>
              <a:rPr lang="en-US" sz="1300" i="1" dirty="0"/>
              <a:t>import </a:t>
            </a:r>
            <a:r>
              <a:rPr lang="en-US" sz="1300" i="1" dirty="0" err="1"/>
              <a:t>tensorflow</a:t>
            </a:r>
            <a:r>
              <a:rPr lang="en-US" sz="1300" i="1" dirty="0"/>
              <a:t> as </a:t>
            </a:r>
            <a:r>
              <a:rPr lang="en-US" sz="1300" i="1" dirty="0" err="1"/>
              <a:t>tf</a:t>
            </a:r>
            <a:endParaRPr lang="en-US" sz="1300" i="1" dirty="0"/>
          </a:p>
          <a:p>
            <a:pPr marL="0" indent="0">
              <a:buNone/>
            </a:pPr>
            <a:r>
              <a:rPr lang="en-US" sz="1300" i="1" dirty="0" err="1"/>
              <a:t>constant_A</a:t>
            </a:r>
            <a:r>
              <a:rPr lang="en-US" sz="1300" i="1" dirty="0"/>
              <a:t> = </a:t>
            </a:r>
            <a:r>
              <a:rPr lang="en-US" sz="1300" i="1" dirty="0" err="1"/>
              <a:t>tf.constant</a:t>
            </a:r>
            <a:r>
              <a:rPr lang="en-US" sz="1300" i="1" dirty="0"/>
              <a:t>([100.0])</a:t>
            </a:r>
          </a:p>
          <a:p>
            <a:pPr marL="0" indent="0">
              <a:buNone/>
            </a:pPr>
            <a:r>
              <a:rPr lang="en-US" sz="1300" i="1" dirty="0" err="1"/>
              <a:t>constant_B</a:t>
            </a:r>
            <a:r>
              <a:rPr lang="en-US" sz="1300" i="1" dirty="0"/>
              <a:t> = </a:t>
            </a:r>
            <a:r>
              <a:rPr lang="en-US" sz="1300" i="1" dirty="0" err="1"/>
              <a:t>tf.constant</a:t>
            </a:r>
            <a:r>
              <a:rPr lang="en-US" sz="1300" i="1" dirty="0"/>
              <a:t>([300.0])</a:t>
            </a:r>
          </a:p>
          <a:p>
            <a:pPr marL="0" indent="0">
              <a:buNone/>
            </a:pPr>
            <a:r>
              <a:rPr lang="en-US" sz="1300" i="1" dirty="0" err="1"/>
              <a:t>constant_C</a:t>
            </a:r>
            <a:r>
              <a:rPr lang="en-US" sz="1300" i="1" dirty="0"/>
              <a:t> = </a:t>
            </a:r>
            <a:r>
              <a:rPr lang="en-US" sz="1300" i="1" dirty="0" err="1"/>
              <a:t>tf.constant</a:t>
            </a:r>
            <a:r>
              <a:rPr lang="en-US" sz="1300" i="1" dirty="0"/>
              <a:t>([3.0])</a:t>
            </a:r>
          </a:p>
          <a:p>
            <a:pPr marL="0" indent="0">
              <a:buNone/>
            </a:pPr>
            <a:r>
              <a:rPr lang="en-US" sz="1300" i="1" dirty="0"/>
              <a:t>sum= </a:t>
            </a:r>
            <a:r>
              <a:rPr lang="en-US" sz="1300" i="1" dirty="0" err="1"/>
              <a:t>tf.add</a:t>
            </a:r>
            <a:r>
              <a:rPr lang="en-US" sz="1300" i="1" dirty="0"/>
              <a:t>(</a:t>
            </a:r>
            <a:r>
              <a:rPr lang="en-US" sz="1300" i="1" dirty="0" err="1"/>
              <a:t>constant_A,constant_B</a:t>
            </a:r>
            <a:r>
              <a:rPr lang="en-US" sz="1300" i="1" dirty="0"/>
              <a:t>)</a:t>
            </a:r>
          </a:p>
          <a:p>
            <a:pPr marL="0" indent="0">
              <a:buNone/>
            </a:pPr>
            <a:r>
              <a:rPr lang="en-US" sz="1300" i="1" dirty="0" err="1"/>
              <a:t>mul</a:t>
            </a:r>
            <a:r>
              <a:rPr lang="en-US" sz="1300" i="1" dirty="0"/>
              <a:t> = </a:t>
            </a:r>
            <a:r>
              <a:rPr lang="en-US" sz="1300" i="1" dirty="0" err="1"/>
              <a:t>tf.multiply</a:t>
            </a:r>
            <a:r>
              <a:rPr lang="en-US" sz="1300" i="1" dirty="0"/>
              <a:t>(</a:t>
            </a:r>
            <a:r>
              <a:rPr lang="en-US" sz="1300" i="1" dirty="0" err="1"/>
              <a:t>constant_A,constant_C</a:t>
            </a:r>
            <a:r>
              <a:rPr lang="en-US" sz="1300" i="1" dirty="0"/>
              <a:t>)</a:t>
            </a:r>
          </a:p>
          <a:p>
            <a:pPr marL="0" indent="0">
              <a:buNone/>
            </a:pPr>
            <a:r>
              <a:rPr lang="en-US" sz="1300" i="1" dirty="0"/>
              <a:t>with </a:t>
            </a:r>
            <a:r>
              <a:rPr lang="en-US" sz="1300" i="1" dirty="0" err="1"/>
              <a:t>tf.Session</a:t>
            </a:r>
            <a:r>
              <a:rPr lang="en-US" sz="1300" i="1" dirty="0"/>
              <a:t>() as </a:t>
            </a:r>
            <a:r>
              <a:rPr lang="en-US" sz="1300" i="1" dirty="0" err="1"/>
              <a:t>sess</a:t>
            </a:r>
            <a:r>
              <a:rPr lang="en-US" sz="1300" i="1" dirty="0"/>
              <a:t>:</a:t>
            </a:r>
          </a:p>
          <a:p>
            <a:pPr marL="0" indent="0">
              <a:buNone/>
            </a:pPr>
            <a:r>
              <a:rPr lang="en-US" sz="1300" i="1" dirty="0"/>
              <a:t>    result = </a:t>
            </a:r>
            <a:r>
              <a:rPr lang="en-US" sz="1300" i="1" dirty="0" err="1"/>
              <a:t>sess.run</a:t>
            </a:r>
            <a:r>
              <a:rPr lang="en-US" sz="1300" i="1" dirty="0"/>
              <a:t>([</a:t>
            </a:r>
            <a:r>
              <a:rPr lang="en-US" sz="1300" i="1" dirty="0" err="1"/>
              <a:t>sum,mul</a:t>
            </a:r>
            <a:r>
              <a:rPr lang="en-US" sz="1300" i="1" dirty="0"/>
              <a:t>])</a:t>
            </a:r>
          </a:p>
          <a:p>
            <a:pPr marL="0" indent="0">
              <a:buNone/>
            </a:pPr>
            <a:r>
              <a:rPr lang="en-US" sz="1300" i="1" dirty="0"/>
              <a:t>    print(result)</a:t>
            </a:r>
          </a:p>
          <a:p>
            <a:pPr marL="0" indent="0">
              <a:buNone/>
            </a:pPr>
            <a:r>
              <a:rPr lang="en-US" sz="1300" i="1" dirty="0" err="1"/>
              <a:t>sess.close</a:t>
            </a:r>
            <a:r>
              <a:rPr lang="en-US" sz="1300" i="1" dirty="0"/>
              <a:t>()</a:t>
            </a:r>
          </a:p>
        </p:txBody>
      </p:sp>
    </p:spTree>
    <p:extLst>
      <p:ext uri="{BB962C8B-B14F-4D97-AF65-F5344CB8AC3E}">
        <p14:creationId xmlns:p14="http://schemas.microsoft.com/office/powerpoint/2010/main" val="1464242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Fetches</a:t>
            </a:r>
          </a:p>
        </p:txBody>
      </p:sp>
      <p:sp>
        <p:nvSpPr>
          <p:cNvPr id="6" name="Content Placeholder 5">
            <a:extLst>
              <a:ext uri="{FF2B5EF4-FFF2-40B4-BE49-F238E27FC236}">
                <a16:creationId xmlns:a16="http://schemas.microsoft.com/office/drawing/2014/main" id="{BFD6CB80-54EB-594C-9A27-8078941E9F2B}"/>
              </a:ext>
            </a:extLst>
          </p:cNvPr>
          <p:cNvSpPr>
            <a:spLocks noGrp="1"/>
          </p:cNvSpPr>
          <p:nvPr>
            <p:ph idx="1"/>
          </p:nvPr>
        </p:nvSpPr>
        <p:spPr/>
        <p:txBody>
          <a:bodyPr/>
          <a:lstStyle/>
          <a:p>
            <a:r>
              <a:rPr lang="en-US" sz="1400" dirty="0"/>
              <a:t>To fetch the outputs of operations, execute the graph by calling run() on the session object and pass in the tensors to retrieve. </a:t>
            </a:r>
          </a:p>
          <a:p>
            <a:r>
              <a:rPr lang="en-US" sz="1400" dirty="0"/>
              <a:t>Except fetching the single tensor node, you can also fetch multiple tensors. In the following example, the sum and multiply tensors are fetched together, using the run() call:</a:t>
            </a:r>
          </a:p>
          <a:p>
            <a:endParaRPr lang="en-US" dirty="0"/>
          </a:p>
        </p:txBody>
      </p:sp>
      <p:sp>
        <p:nvSpPr>
          <p:cNvPr id="7" name="Rectangle 6">
            <a:extLst>
              <a:ext uri="{FF2B5EF4-FFF2-40B4-BE49-F238E27FC236}">
                <a16:creationId xmlns:a16="http://schemas.microsoft.com/office/drawing/2014/main" id="{58BDC391-F6C6-4943-8BE7-3373A44BDE71}"/>
              </a:ext>
            </a:extLst>
          </p:cNvPr>
          <p:cNvSpPr/>
          <p:nvPr/>
        </p:nvSpPr>
        <p:spPr>
          <a:xfrm>
            <a:off x="3318975" y="2427694"/>
            <a:ext cx="3618538" cy="2092881"/>
          </a:xfrm>
          <a:prstGeom prst="rect">
            <a:avLst/>
          </a:prstGeom>
        </p:spPr>
        <p:txBody>
          <a:bodyPr wrap="square">
            <a:spAutoFit/>
          </a:bodyPr>
          <a:lstStyle/>
          <a:p>
            <a:pPr marL="0" indent="0">
              <a:buNone/>
            </a:pPr>
            <a:r>
              <a:rPr lang="en-US" sz="1300" i="1" dirty="0"/>
              <a:t>import </a:t>
            </a:r>
            <a:r>
              <a:rPr lang="en-US" sz="1300" i="1" dirty="0" err="1"/>
              <a:t>tensorflow</a:t>
            </a:r>
            <a:r>
              <a:rPr lang="en-US" sz="1300" i="1" dirty="0"/>
              <a:t> as </a:t>
            </a:r>
            <a:r>
              <a:rPr lang="en-US" sz="1300" i="1" dirty="0" err="1"/>
              <a:t>tf</a:t>
            </a:r>
            <a:endParaRPr lang="en-US" sz="1300" i="1" dirty="0"/>
          </a:p>
          <a:p>
            <a:pPr marL="0" indent="0">
              <a:buNone/>
            </a:pPr>
            <a:r>
              <a:rPr lang="en-US" sz="1300" i="1" dirty="0" err="1"/>
              <a:t>constant_A</a:t>
            </a:r>
            <a:r>
              <a:rPr lang="en-US" sz="1300" i="1" dirty="0"/>
              <a:t> = </a:t>
            </a:r>
            <a:r>
              <a:rPr lang="en-US" sz="1300" i="1" dirty="0" err="1"/>
              <a:t>tf.constant</a:t>
            </a:r>
            <a:r>
              <a:rPr lang="en-US" sz="1300" i="1" dirty="0"/>
              <a:t>([100.0])</a:t>
            </a:r>
          </a:p>
          <a:p>
            <a:pPr marL="0" indent="0">
              <a:buNone/>
            </a:pPr>
            <a:r>
              <a:rPr lang="en-US" sz="1300" i="1" dirty="0" err="1"/>
              <a:t>constant_B</a:t>
            </a:r>
            <a:r>
              <a:rPr lang="en-US" sz="1300" i="1" dirty="0"/>
              <a:t> = </a:t>
            </a:r>
            <a:r>
              <a:rPr lang="en-US" sz="1300" i="1" dirty="0" err="1"/>
              <a:t>tf.constant</a:t>
            </a:r>
            <a:r>
              <a:rPr lang="en-US" sz="1300" i="1" dirty="0"/>
              <a:t>([300.0])</a:t>
            </a:r>
          </a:p>
          <a:p>
            <a:pPr marL="0" indent="0">
              <a:buNone/>
            </a:pPr>
            <a:r>
              <a:rPr lang="en-US" sz="1300" i="1" dirty="0" err="1"/>
              <a:t>constant_C</a:t>
            </a:r>
            <a:r>
              <a:rPr lang="en-US" sz="1300" i="1" dirty="0"/>
              <a:t> = </a:t>
            </a:r>
            <a:r>
              <a:rPr lang="en-US" sz="1300" i="1" dirty="0" err="1"/>
              <a:t>tf.constant</a:t>
            </a:r>
            <a:r>
              <a:rPr lang="en-US" sz="1300" i="1" dirty="0"/>
              <a:t>([3.0])</a:t>
            </a:r>
          </a:p>
          <a:p>
            <a:pPr marL="0" indent="0">
              <a:buNone/>
            </a:pPr>
            <a:r>
              <a:rPr lang="en-US" sz="1300" i="1" dirty="0"/>
              <a:t>sum= </a:t>
            </a:r>
            <a:r>
              <a:rPr lang="en-US" sz="1300" i="1" dirty="0" err="1"/>
              <a:t>tf.add</a:t>
            </a:r>
            <a:r>
              <a:rPr lang="en-US" sz="1300" i="1" dirty="0"/>
              <a:t>(</a:t>
            </a:r>
            <a:r>
              <a:rPr lang="en-US" sz="1300" i="1" dirty="0" err="1"/>
              <a:t>constant_A,constant_B</a:t>
            </a:r>
            <a:r>
              <a:rPr lang="en-US" sz="1300" i="1" dirty="0"/>
              <a:t>)</a:t>
            </a:r>
          </a:p>
          <a:p>
            <a:pPr marL="0" indent="0">
              <a:buNone/>
            </a:pPr>
            <a:r>
              <a:rPr lang="en-US" sz="1300" i="1" dirty="0" err="1"/>
              <a:t>mul</a:t>
            </a:r>
            <a:r>
              <a:rPr lang="en-US" sz="1300" i="1" dirty="0"/>
              <a:t> = </a:t>
            </a:r>
            <a:r>
              <a:rPr lang="en-US" sz="1300" i="1" dirty="0" err="1"/>
              <a:t>tf.multiply</a:t>
            </a:r>
            <a:r>
              <a:rPr lang="en-US" sz="1300" i="1" dirty="0"/>
              <a:t>(</a:t>
            </a:r>
            <a:r>
              <a:rPr lang="en-US" sz="1300" i="1" dirty="0" err="1"/>
              <a:t>constant_A,constant_C</a:t>
            </a:r>
            <a:r>
              <a:rPr lang="en-US" sz="1300" i="1" dirty="0"/>
              <a:t>)</a:t>
            </a:r>
          </a:p>
          <a:p>
            <a:pPr marL="0" indent="0">
              <a:buNone/>
            </a:pPr>
            <a:r>
              <a:rPr lang="en-US" sz="1300" i="1" dirty="0"/>
              <a:t>with </a:t>
            </a:r>
            <a:r>
              <a:rPr lang="en-US" sz="1300" i="1" dirty="0" err="1"/>
              <a:t>tf.Session</a:t>
            </a:r>
            <a:r>
              <a:rPr lang="en-US" sz="1300" i="1" dirty="0"/>
              <a:t>() as </a:t>
            </a:r>
            <a:r>
              <a:rPr lang="en-US" sz="1300" i="1" dirty="0" err="1"/>
              <a:t>sess</a:t>
            </a:r>
            <a:r>
              <a:rPr lang="en-US" sz="1300" i="1" dirty="0"/>
              <a:t>:</a:t>
            </a:r>
          </a:p>
          <a:p>
            <a:pPr marL="0" indent="0">
              <a:buNone/>
            </a:pPr>
            <a:r>
              <a:rPr lang="en-US" sz="1300" i="1" dirty="0"/>
              <a:t>    result = </a:t>
            </a:r>
            <a:r>
              <a:rPr lang="en-US" sz="1300" i="1" dirty="0" err="1"/>
              <a:t>sess.run</a:t>
            </a:r>
            <a:r>
              <a:rPr lang="en-US" sz="1300" i="1" dirty="0"/>
              <a:t>([</a:t>
            </a:r>
            <a:r>
              <a:rPr lang="en-US" sz="1300" i="1" dirty="0" err="1"/>
              <a:t>sum,mul</a:t>
            </a:r>
            <a:r>
              <a:rPr lang="en-US" sz="1300" i="1" dirty="0"/>
              <a:t>])</a:t>
            </a:r>
          </a:p>
          <a:p>
            <a:pPr marL="0" indent="0">
              <a:buNone/>
            </a:pPr>
            <a:r>
              <a:rPr lang="en-US" sz="1300" i="1" dirty="0"/>
              <a:t>    print(result)</a:t>
            </a:r>
          </a:p>
          <a:p>
            <a:pPr marL="0" indent="0">
              <a:buNone/>
            </a:pPr>
            <a:r>
              <a:rPr lang="en-US" sz="1300" i="1" dirty="0" err="1"/>
              <a:t>sess.close</a:t>
            </a:r>
            <a:r>
              <a:rPr lang="en-US" sz="1300" i="1" dirty="0"/>
              <a:t>()</a:t>
            </a:r>
          </a:p>
        </p:txBody>
      </p:sp>
    </p:spTree>
    <p:extLst>
      <p:ext uri="{BB962C8B-B14F-4D97-AF65-F5344CB8AC3E}">
        <p14:creationId xmlns:p14="http://schemas.microsoft.com/office/powerpoint/2010/main" val="2593303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Fetches</a:t>
            </a:r>
          </a:p>
        </p:txBody>
      </p:sp>
      <p:sp>
        <p:nvSpPr>
          <p:cNvPr id="6" name="Content Placeholder 5">
            <a:extLst>
              <a:ext uri="{FF2B5EF4-FFF2-40B4-BE49-F238E27FC236}">
                <a16:creationId xmlns:a16="http://schemas.microsoft.com/office/drawing/2014/main" id="{BFD6CB80-54EB-594C-9A27-8078941E9F2B}"/>
              </a:ext>
            </a:extLst>
          </p:cNvPr>
          <p:cNvSpPr>
            <a:spLocks noGrp="1"/>
          </p:cNvSpPr>
          <p:nvPr>
            <p:ph idx="1"/>
          </p:nvPr>
        </p:nvSpPr>
        <p:spPr/>
        <p:txBody>
          <a:bodyPr/>
          <a:lstStyle/>
          <a:p>
            <a:r>
              <a:rPr lang="en-US" sz="1400" dirty="0"/>
              <a:t>A tensor is a multidimensional </a:t>
            </a:r>
          </a:p>
          <a:p>
            <a:pPr marL="0" indent="0">
              <a:buNone/>
            </a:pPr>
            <a:r>
              <a:rPr lang="en-US" sz="1400" dirty="0"/>
              <a:t>       collection of data elements. </a:t>
            </a:r>
          </a:p>
          <a:p>
            <a:endParaRPr lang="en-US" sz="1400" dirty="0"/>
          </a:p>
          <a:p>
            <a:r>
              <a:rPr lang="en-US" sz="1400" dirty="0"/>
              <a:t>It is generally identified by shape, </a:t>
            </a:r>
          </a:p>
          <a:p>
            <a:pPr marL="0" indent="0">
              <a:buNone/>
            </a:pPr>
            <a:r>
              <a:rPr lang="en-US" sz="1400" dirty="0"/>
              <a:t>       type, and rank.</a:t>
            </a:r>
          </a:p>
          <a:p>
            <a:pPr marL="0" indent="0">
              <a:buNone/>
            </a:pPr>
            <a:endParaRPr lang="en-US" dirty="0"/>
          </a:p>
        </p:txBody>
      </p:sp>
      <p:graphicFrame>
        <p:nvGraphicFramePr>
          <p:cNvPr id="5" name="Content Placeholder 3">
            <a:extLst>
              <a:ext uri="{FF2B5EF4-FFF2-40B4-BE49-F238E27FC236}">
                <a16:creationId xmlns:a16="http://schemas.microsoft.com/office/drawing/2014/main" id="{E3DC0FBC-C46B-B944-944F-C314E0775792}"/>
              </a:ext>
            </a:extLst>
          </p:cNvPr>
          <p:cNvGraphicFramePr>
            <a:graphicFrameLocks/>
          </p:cNvGraphicFramePr>
          <p:nvPr>
            <p:extLst>
              <p:ext uri="{D42A27DB-BD31-4B8C-83A1-F6EECF244321}">
                <p14:modId xmlns:p14="http://schemas.microsoft.com/office/powerpoint/2010/main" val="2697215742"/>
              </p:ext>
            </p:extLst>
          </p:nvPr>
        </p:nvGraphicFramePr>
        <p:xfrm>
          <a:off x="5105400" y="464325"/>
          <a:ext cx="3673040" cy="4525962"/>
        </p:xfrm>
        <a:graphic>
          <a:graphicData uri="http://schemas.openxmlformats.org/drawingml/2006/table">
            <a:tbl>
              <a:tblPr/>
              <a:tblGrid>
                <a:gridCol w="1066800">
                  <a:extLst>
                    <a:ext uri="{9D8B030D-6E8A-4147-A177-3AD203B41FA5}">
                      <a16:colId xmlns:a16="http://schemas.microsoft.com/office/drawing/2014/main" val="225259885"/>
                    </a:ext>
                  </a:extLst>
                </a:gridCol>
                <a:gridCol w="2606240">
                  <a:extLst>
                    <a:ext uri="{9D8B030D-6E8A-4147-A177-3AD203B41FA5}">
                      <a16:colId xmlns:a16="http://schemas.microsoft.com/office/drawing/2014/main" val="3152239929"/>
                    </a:ext>
                  </a:extLst>
                </a:gridCol>
              </a:tblGrid>
              <a:tr h="215522">
                <a:tc>
                  <a:txBody>
                    <a:bodyPr/>
                    <a:lstStyle/>
                    <a:p>
                      <a:r>
                        <a:rPr lang="en-US" sz="1000" b="1" dirty="0">
                          <a:effectLst/>
                        </a:rPr>
                        <a:t>data type</a:t>
                      </a:r>
                      <a:endParaRPr lang="en-US" sz="1000" dirty="0">
                        <a:effectLst/>
                      </a:endParaRP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r>
                        <a:rPr lang="en-US" sz="1000" b="1">
                          <a:effectLst/>
                        </a:rPr>
                        <a:t>Description</a:t>
                      </a:r>
                      <a:endParaRPr lang="en-US" sz="1000">
                        <a:effectLst/>
                      </a:endParaRP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9717850"/>
                  </a:ext>
                </a:extLst>
              </a:tr>
              <a:tr h="215522">
                <a:tc>
                  <a:txBody>
                    <a:bodyPr/>
                    <a:lstStyle/>
                    <a:p>
                      <a:r>
                        <a:rPr lang="en-US" sz="1000">
                          <a:effectLst/>
                        </a:rPr>
                        <a:t>tf.float16</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r>
                        <a:rPr lang="en-US" sz="1000">
                          <a:effectLst/>
                        </a:rPr>
                        <a:t>16-bit half-precision floating point</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66099479"/>
                  </a:ext>
                </a:extLst>
              </a:tr>
              <a:tr h="215522">
                <a:tc>
                  <a:txBody>
                    <a:bodyPr/>
                    <a:lstStyle/>
                    <a:p>
                      <a:r>
                        <a:rPr lang="en-US" sz="1000">
                          <a:effectLst/>
                        </a:rPr>
                        <a:t>tf.float32</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r>
                        <a:rPr lang="en-US" sz="1000">
                          <a:effectLst/>
                        </a:rPr>
                        <a:t>32-bit single-precision floating point</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43556944"/>
                  </a:ext>
                </a:extLst>
              </a:tr>
              <a:tr h="215522">
                <a:tc>
                  <a:txBody>
                    <a:bodyPr/>
                    <a:lstStyle/>
                    <a:p>
                      <a:r>
                        <a:rPr lang="en-US" sz="1000">
                          <a:effectLst/>
                        </a:rPr>
                        <a:t>tf.float64</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r>
                        <a:rPr lang="en-US" sz="1000">
                          <a:effectLst/>
                        </a:rPr>
                        <a:t>64-bit double-precision floating point</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7922766"/>
                  </a:ext>
                </a:extLst>
              </a:tr>
              <a:tr h="215522">
                <a:tc>
                  <a:txBody>
                    <a:bodyPr/>
                    <a:lstStyle/>
                    <a:p>
                      <a:r>
                        <a:rPr lang="en-US" sz="1000">
                          <a:effectLst/>
                        </a:rPr>
                        <a:t>tf.bfloat16</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r>
                        <a:rPr lang="en-US" sz="1000">
                          <a:effectLst/>
                        </a:rPr>
                        <a:t>16-bit truncated floating point</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13992525"/>
                  </a:ext>
                </a:extLst>
              </a:tr>
              <a:tr h="215522">
                <a:tc>
                  <a:txBody>
                    <a:bodyPr/>
                    <a:lstStyle/>
                    <a:p>
                      <a:r>
                        <a:rPr lang="en-US" sz="1000">
                          <a:effectLst/>
                        </a:rPr>
                        <a:t>tf.complex64</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r>
                        <a:rPr lang="en-US" sz="1000">
                          <a:effectLst/>
                        </a:rPr>
                        <a:t>64-bit single-precision complex</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40691156"/>
                  </a:ext>
                </a:extLst>
              </a:tr>
              <a:tr h="215522">
                <a:tc>
                  <a:txBody>
                    <a:bodyPr/>
                    <a:lstStyle/>
                    <a:p>
                      <a:r>
                        <a:rPr lang="en-US" sz="1000">
                          <a:effectLst/>
                        </a:rPr>
                        <a:t>tf.complex128</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r>
                        <a:rPr lang="en-US" sz="1000" dirty="0">
                          <a:effectLst/>
                        </a:rPr>
                        <a:t>128-bit double-precision complex</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26049150"/>
                  </a:ext>
                </a:extLst>
              </a:tr>
              <a:tr h="215522">
                <a:tc>
                  <a:txBody>
                    <a:bodyPr/>
                    <a:lstStyle/>
                    <a:p>
                      <a:r>
                        <a:rPr lang="en-US" sz="1000">
                          <a:effectLst/>
                        </a:rPr>
                        <a:t>tf.int8</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r>
                        <a:rPr lang="en-US" sz="1000">
                          <a:effectLst/>
                        </a:rPr>
                        <a:t>8-bit signed integer</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32257653"/>
                  </a:ext>
                </a:extLst>
              </a:tr>
              <a:tr h="215522">
                <a:tc>
                  <a:txBody>
                    <a:bodyPr/>
                    <a:lstStyle/>
                    <a:p>
                      <a:r>
                        <a:rPr lang="en-US" sz="1000">
                          <a:effectLst/>
                        </a:rPr>
                        <a:t>tf.uint8</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r>
                        <a:rPr lang="en-US" sz="1000">
                          <a:effectLst/>
                        </a:rPr>
                        <a:t>8-bit unsigned integer</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97317749"/>
                  </a:ext>
                </a:extLst>
              </a:tr>
              <a:tr h="215522">
                <a:tc>
                  <a:txBody>
                    <a:bodyPr/>
                    <a:lstStyle/>
                    <a:p>
                      <a:r>
                        <a:rPr lang="en-US" sz="1000">
                          <a:effectLst/>
                        </a:rPr>
                        <a:t>tf.uint16</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r>
                        <a:rPr lang="en-US" sz="1000">
                          <a:effectLst/>
                        </a:rPr>
                        <a:t>16-bit unsigned integer</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8168711"/>
                  </a:ext>
                </a:extLst>
              </a:tr>
              <a:tr h="215522">
                <a:tc>
                  <a:txBody>
                    <a:bodyPr/>
                    <a:lstStyle/>
                    <a:p>
                      <a:r>
                        <a:rPr lang="en-US" sz="1000">
                          <a:effectLst/>
                        </a:rPr>
                        <a:t>tf.int16</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r>
                        <a:rPr lang="en-US" sz="1000">
                          <a:effectLst/>
                        </a:rPr>
                        <a:t>16-bit signed integer</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51272568"/>
                  </a:ext>
                </a:extLst>
              </a:tr>
              <a:tr h="215522">
                <a:tc>
                  <a:txBody>
                    <a:bodyPr/>
                    <a:lstStyle/>
                    <a:p>
                      <a:r>
                        <a:rPr lang="en-US" sz="1000">
                          <a:effectLst/>
                        </a:rPr>
                        <a:t>tf.int32</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r>
                        <a:rPr lang="en-US" sz="1000">
                          <a:effectLst/>
                        </a:rPr>
                        <a:t>32-bit signed integer</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89079186"/>
                  </a:ext>
                </a:extLst>
              </a:tr>
              <a:tr h="215522">
                <a:tc>
                  <a:txBody>
                    <a:bodyPr/>
                    <a:lstStyle/>
                    <a:p>
                      <a:r>
                        <a:rPr lang="en-US" sz="1000">
                          <a:effectLst/>
                        </a:rPr>
                        <a:t>tf.int64</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r>
                        <a:rPr lang="en-US" sz="1000">
                          <a:effectLst/>
                        </a:rPr>
                        <a:t>64-bit signed integer</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82722537"/>
                  </a:ext>
                </a:extLst>
              </a:tr>
              <a:tr h="215522">
                <a:tc>
                  <a:txBody>
                    <a:bodyPr/>
                    <a:lstStyle/>
                    <a:p>
                      <a:r>
                        <a:rPr lang="en-US" sz="1000">
                          <a:effectLst/>
                        </a:rPr>
                        <a:t>tf.bool</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r>
                        <a:rPr lang="en-US" sz="1000">
                          <a:effectLst/>
                        </a:rPr>
                        <a:t>Boolean</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85690658"/>
                  </a:ext>
                </a:extLst>
              </a:tr>
              <a:tr h="215522">
                <a:tc>
                  <a:txBody>
                    <a:bodyPr/>
                    <a:lstStyle/>
                    <a:p>
                      <a:r>
                        <a:rPr lang="en-US" sz="1000">
                          <a:effectLst/>
                        </a:rPr>
                        <a:t>tf.string</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r>
                        <a:rPr lang="en-US" sz="1000">
                          <a:effectLst/>
                        </a:rPr>
                        <a:t>String</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8118706"/>
                  </a:ext>
                </a:extLst>
              </a:tr>
              <a:tr h="215522">
                <a:tc>
                  <a:txBody>
                    <a:bodyPr/>
                    <a:lstStyle/>
                    <a:p>
                      <a:r>
                        <a:rPr lang="en-US" sz="1000" dirty="0">
                          <a:effectLst/>
                        </a:rPr>
                        <a:t>tf.qint8</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r>
                        <a:rPr lang="en-US" sz="1000">
                          <a:effectLst/>
                        </a:rPr>
                        <a:t>Quantized 8-bit signed integer</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79141062"/>
                  </a:ext>
                </a:extLst>
              </a:tr>
              <a:tr h="215522">
                <a:tc>
                  <a:txBody>
                    <a:bodyPr/>
                    <a:lstStyle/>
                    <a:p>
                      <a:r>
                        <a:rPr lang="en-US" sz="1000">
                          <a:effectLst/>
                        </a:rPr>
                        <a:t>tf.quint8</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r>
                        <a:rPr lang="en-US" sz="1000">
                          <a:effectLst/>
                        </a:rPr>
                        <a:t>Quantized 8-bit unsigned integer</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16723582"/>
                  </a:ext>
                </a:extLst>
              </a:tr>
              <a:tr h="215522">
                <a:tc>
                  <a:txBody>
                    <a:bodyPr/>
                    <a:lstStyle/>
                    <a:p>
                      <a:r>
                        <a:rPr lang="en-US" sz="1000">
                          <a:effectLst/>
                        </a:rPr>
                        <a:t>tf.qint16</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r>
                        <a:rPr lang="en-US" sz="1000">
                          <a:effectLst/>
                        </a:rPr>
                        <a:t>Quantized 16-bit signed integer</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716095580"/>
                  </a:ext>
                </a:extLst>
              </a:tr>
              <a:tr h="215522">
                <a:tc>
                  <a:txBody>
                    <a:bodyPr/>
                    <a:lstStyle/>
                    <a:p>
                      <a:r>
                        <a:rPr lang="en-US" sz="1000">
                          <a:effectLst/>
                        </a:rPr>
                        <a:t>tf.quint16</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r>
                        <a:rPr lang="en-US" sz="1000">
                          <a:effectLst/>
                        </a:rPr>
                        <a:t>Quantized 16-bit unsigned integer</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15854446"/>
                  </a:ext>
                </a:extLst>
              </a:tr>
              <a:tr h="215522">
                <a:tc>
                  <a:txBody>
                    <a:bodyPr/>
                    <a:lstStyle/>
                    <a:p>
                      <a:r>
                        <a:rPr lang="en-US" sz="1000" dirty="0">
                          <a:effectLst/>
                        </a:rPr>
                        <a:t>tf.qint32</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r>
                        <a:rPr lang="en-US" sz="1000">
                          <a:effectLst/>
                        </a:rPr>
                        <a:t>Quantized 32-bit signed integer</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1781837"/>
                  </a:ext>
                </a:extLst>
              </a:tr>
              <a:tr h="215522">
                <a:tc>
                  <a:txBody>
                    <a:bodyPr/>
                    <a:lstStyle/>
                    <a:p>
                      <a:r>
                        <a:rPr lang="en-US" sz="1000">
                          <a:effectLst/>
                        </a:rPr>
                        <a:t>tf.resource</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r>
                        <a:rPr lang="en-US" sz="1000" dirty="0">
                          <a:effectLst/>
                        </a:rPr>
                        <a:t>Handle to a mutable resource</a:t>
                      </a:r>
                    </a:p>
                  </a:txBody>
                  <a:tcPr marL="46853" marR="46853" marT="23426" marB="2342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2982745"/>
                  </a:ext>
                </a:extLst>
              </a:tr>
            </a:tbl>
          </a:graphicData>
        </a:graphic>
      </p:graphicFrame>
    </p:spTree>
    <p:extLst>
      <p:ext uri="{BB962C8B-B14F-4D97-AF65-F5344CB8AC3E}">
        <p14:creationId xmlns:p14="http://schemas.microsoft.com/office/powerpoint/2010/main" val="2325116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Ranks</a:t>
            </a:r>
          </a:p>
        </p:txBody>
      </p:sp>
      <p:sp>
        <p:nvSpPr>
          <p:cNvPr id="6" name="Content Placeholder 5">
            <a:extLst>
              <a:ext uri="{FF2B5EF4-FFF2-40B4-BE49-F238E27FC236}">
                <a16:creationId xmlns:a16="http://schemas.microsoft.com/office/drawing/2014/main" id="{BFD6CB80-54EB-594C-9A27-8078941E9F2B}"/>
              </a:ext>
            </a:extLst>
          </p:cNvPr>
          <p:cNvSpPr>
            <a:spLocks noGrp="1"/>
          </p:cNvSpPr>
          <p:nvPr>
            <p:ph idx="1"/>
          </p:nvPr>
        </p:nvSpPr>
        <p:spPr/>
        <p:txBody>
          <a:bodyPr/>
          <a:lstStyle/>
          <a:p>
            <a:r>
              <a:rPr lang="en-US" sz="1400" dirty="0"/>
              <a:t>Each tensor is described by a unit of dimensionality called rank. </a:t>
            </a:r>
          </a:p>
          <a:p>
            <a:r>
              <a:rPr lang="en-US" sz="1400" dirty="0"/>
              <a:t>It identifies the number of dimensions of the tensor, for this reason, a rank is known as order or n–dimensions of a tensor. </a:t>
            </a:r>
          </a:p>
          <a:p>
            <a:r>
              <a:rPr lang="en-US" sz="1400" dirty="0"/>
              <a:t>A rank zero tensor is a scalar, a rank one tensor id a vector, while a rank two tensor is a matrix. </a:t>
            </a:r>
          </a:p>
          <a:p>
            <a:r>
              <a:rPr lang="en-US" sz="1400" dirty="0"/>
              <a:t>The shape of a tensor is the number of rows and columns it has</a:t>
            </a:r>
          </a:p>
          <a:p>
            <a:r>
              <a:rPr lang="en-US" sz="1400" dirty="0"/>
              <a:t>Example:</a:t>
            </a:r>
          </a:p>
        </p:txBody>
      </p:sp>
      <p:sp>
        <p:nvSpPr>
          <p:cNvPr id="5" name="Rectangle 4">
            <a:extLst>
              <a:ext uri="{FF2B5EF4-FFF2-40B4-BE49-F238E27FC236}">
                <a16:creationId xmlns:a16="http://schemas.microsoft.com/office/drawing/2014/main" id="{9933DED7-E597-5841-B82B-A4E911DBA7B1}"/>
              </a:ext>
            </a:extLst>
          </p:cNvPr>
          <p:cNvSpPr/>
          <p:nvPr/>
        </p:nvSpPr>
        <p:spPr>
          <a:xfrm>
            <a:off x="3147237" y="2793911"/>
            <a:ext cx="4148470" cy="1938992"/>
          </a:xfrm>
          <a:prstGeom prst="rect">
            <a:avLst/>
          </a:prstGeom>
        </p:spPr>
        <p:txBody>
          <a:bodyPr wrap="square">
            <a:spAutoFit/>
          </a:bodyPr>
          <a:lstStyle/>
          <a:p>
            <a:pPr marL="0" indent="0">
              <a:buNone/>
            </a:pPr>
            <a:r>
              <a:rPr lang="en-US" sz="1200" dirty="0"/>
              <a:t>import </a:t>
            </a:r>
            <a:r>
              <a:rPr lang="en-US" sz="1200" dirty="0" err="1"/>
              <a:t>tensorflow</a:t>
            </a:r>
            <a:r>
              <a:rPr lang="en-US" sz="1200" dirty="0"/>
              <a:t> as </a:t>
            </a:r>
            <a:r>
              <a:rPr lang="en-US" sz="1200" dirty="0" err="1"/>
              <a:t>tf</a:t>
            </a:r>
            <a:endParaRPr lang="en-US" sz="1200" dirty="0"/>
          </a:p>
          <a:p>
            <a:pPr marL="0" indent="0">
              <a:buNone/>
            </a:pPr>
            <a:r>
              <a:rPr lang="en-US" sz="1200" dirty="0"/>
              <a:t>scalar = </a:t>
            </a:r>
            <a:r>
              <a:rPr lang="en-US" sz="1200" dirty="0" err="1"/>
              <a:t>tf.constant</a:t>
            </a:r>
            <a:r>
              <a:rPr lang="en-US" sz="1200" dirty="0"/>
              <a:t>(100)</a:t>
            </a:r>
          </a:p>
          <a:p>
            <a:pPr marL="0" indent="0">
              <a:buNone/>
            </a:pPr>
            <a:r>
              <a:rPr lang="en-US" sz="1200" dirty="0"/>
              <a:t>vector = </a:t>
            </a:r>
            <a:r>
              <a:rPr lang="en-US" sz="1200" dirty="0" err="1"/>
              <a:t>tf.constant</a:t>
            </a:r>
            <a:r>
              <a:rPr lang="en-US" sz="1200" dirty="0"/>
              <a:t>([1,2,3,4,5])</a:t>
            </a:r>
          </a:p>
          <a:p>
            <a:pPr marL="0" indent="0">
              <a:buNone/>
            </a:pPr>
            <a:r>
              <a:rPr lang="en-US" sz="1200" dirty="0"/>
              <a:t>matrix = </a:t>
            </a:r>
            <a:r>
              <a:rPr lang="en-US" sz="1200" dirty="0" err="1"/>
              <a:t>tf.constant</a:t>
            </a:r>
            <a:r>
              <a:rPr lang="en-US" sz="1200" dirty="0"/>
              <a:t>([[1,2,3],[4,5,6]])</a:t>
            </a:r>
          </a:p>
          <a:p>
            <a:pPr marL="0" indent="0">
              <a:buNone/>
            </a:pPr>
            <a:r>
              <a:rPr lang="en-US" sz="1200" dirty="0" err="1"/>
              <a:t>cube_matrix</a:t>
            </a:r>
            <a:r>
              <a:rPr lang="en-US" sz="1200" dirty="0"/>
              <a:t> = </a:t>
            </a:r>
            <a:r>
              <a:rPr lang="en-US" sz="1200" dirty="0" err="1"/>
              <a:t>tf.constant</a:t>
            </a:r>
            <a:r>
              <a:rPr lang="en-US" sz="1200" dirty="0"/>
              <a:t>([[[1],[2],[3]],[[4],[5],[6]],[[7],[8],[9]]])</a:t>
            </a:r>
          </a:p>
          <a:p>
            <a:pPr marL="0" indent="0">
              <a:buNone/>
            </a:pPr>
            <a:r>
              <a:rPr lang="en-US" sz="1200" dirty="0"/>
              <a:t>print(</a:t>
            </a:r>
            <a:r>
              <a:rPr lang="en-US" sz="1200" dirty="0" err="1"/>
              <a:t>scalar.get_shape</a:t>
            </a:r>
            <a:r>
              <a:rPr lang="en-US" sz="1200" dirty="0"/>
              <a:t>())</a:t>
            </a:r>
          </a:p>
          <a:p>
            <a:pPr marL="0" indent="0">
              <a:buNone/>
            </a:pPr>
            <a:r>
              <a:rPr lang="en-US" sz="1200" dirty="0"/>
              <a:t>print(</a:t>
            </a:r>
            <a:r>
              <a:rPr lang="en-US" sz="1200" dirty="0" err="1"/>
              <a:t>vector.get_shape</a:t>
            </a:r>
            <a:r>
              <a:rPr lang="en-US" sz="1200" dirty="0"/>
              <a:t>())</a:t>
            </a:r>
          </a:p>
          <a:p>
            <a:pPr marL="0" indent="0">
              <a:buNone/>
            </a:pPr>
            <a:r>
              <a:rPr lang="en-US" sz="1200" dirty="0"/>
              <a:t>print(</a:t>
            </a:r>
            <a:r>
              <a:rPr lang="en-US" sz="1200" dirty="0" err="1"/>
              <a:t>matrix.get_shape</a:t>
            </a:r>
            <a:r>
              <a:rPr lang="en-US" sz="1200" dirty="0"/>
              <a:t>())</a:t>
            </a:r>
          </a:p>
          <a:p>
            <a:pPr marL="0" indent="0">
              <a:buNone/>
            </a:pPr>
            <a:r>
              <a:rPr lang="en-US" sz="1200" dirty="0"/>
              <a:t>print(</a:t>
            </a:r>
            <a:r>
              <a:rPr lang="en-US" sz="1200" dirty="0" err="1"/>
              <a:t>cube_matrix.get_shape</a:t>
            </a:r>
            <a:r>
              <a:rPr lang="en-US" sz="1200" dirty="0"/>
              <a:t>())</a:t>
            </a:r>
          </a:p>
        </p:txBody>
      </p:sp>
    </p:spTree>
    <p:extLst>
      <p:ext uri="{BB962C8B-B14F-4D97-AF65-F5344CB8AC3E}">
        <p14:creationId xmlns:p14="http://schemas.microsoft.com/office/powerpoint/2010/main" val="2447538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Ranks</a:t>
            </a:r>
          </a:p>
        </p:txBody>
      </p:sp>
      <p:sp>
        <p:nvSpPr>
          <p:cNvPr id="6" name="Content Placeholder 5">
            <a:extLst>
              <a:ext uri="{FF2B5EF4-FFF2-40B4-BE49-F238E27FC236}">
                <a16:creationId xmlns:a16="http://schemas.microsoft.com/office/drawing/2014/main" id="{BFD6CB80-54EB-594C-9A27-8078941E9F2B}"/>
              </a:ext>
            </a:extLst>
          </p:cNvPr>
          <p:cNvSpPr>
            <a:spLocks noGrp="1"/>
          </p:cNvSpPr>
          <p:nvPr>
            <p:ph idx="1"/>
          </p:nvPr>
        </p:nvSpPr>
        <p:spPr/>
        <p:txBody>
          <a:bodyPr/>
          <a:lstStyle/>
          <a:p>
            <a:r>
              <a:rPr lang="en-US" sz="1400" dirty="0"/>
              <a:t>The </a:t>
            </a:r>
            <a:r>
              <a:rPr lang="en-US" sz="1400" b="1" dirty="0"/>
              <a:t>shape</a:t>
            </a:r>
            <a:r>
              <a:rPr lang="en-US" sz="1400" dirty="0"/>
              <a:t> of a tensor is the number of elements in each dimension. </a:t>
            </a:r>
          </a:p>
          <a:p>
            <a:r>
              <a:rPr lang="en-US" sz="1400" dirty="0"/>
              <a:t>Shapes can be represented via Python lists / tuples of </a:t>
            </a:r>
            <a:r>
              <a:rPr lang="en-US" sz="1400" dirty="0" err="1"/>
              <a:t>ints</a:t>
            </a:r>
            <a:r>
              <a:rPr lang="en-US" sz="1400" dirty="0"/>
              <a:t>, or with the </a:t>
            </a:r>
            <a:r>
              <a:rPr lang="en-US" sz="1400" dirty="0" err="1"/>
              <a:t>tf.TensorShape</a:t>
            </a:r>
            <a:r>
              <a:rPr lang="en-US" sz="1400" dirty="0"/>
              <a:t>.</a:t>
            </a:r>
            <a:endParaRPr lang="en-CA" sz="1400" dirty="0"/>
          </a:p>
          <a:p>
            <a:pPr marL="0" indent="0">
              <a:buNone/>
            </a:pPr>
            <a:endParaRPr lang="en-US" sz="1400" dirty="0"/>
          </a:p>
        </p:txBody>
      </p:sp>
      <p:graphicFrame>
        <p:nvGraphicFramePr>
          <p:cNvPr id="7" name="Table 6">
            <a:extLst>
              <a:ext uri="{FF2B5EF4-FFF2-40B4-BE49-F238E27FC236}">
                <a16:creationId xmlns:a16="http://schemas.microsoft.com/office/drawing/2014/main" id="{D1875962-5075-134E-87BF-53FECB166D76}"/>
              </a:ext>
            </a:extLst>
          </p:cNvPr>
          <p:cNvGraphicFramePr>
            <a:graphicFrameLocks noGrp="1"/>
          </p:cNvGraphicFramePr>
          <p:nvPr>
            <p:extLst>
              <p:ext uri="{D42A27DB-BD31-4B8C-83A1-F6EECF244321}">
                <p14:modId xmlns:p14="http://schemas.microsoft.com/office/powerpoint/2010/main" val="3298038908"/>
              </p:ext>
            </p:extLst>
          </p:nvPr>
        </p:nvGraphicFramePr>
        <p:xfrm>
          <a:off x="1920948" y="2059822"/>
          <a:ext cx="6765852" cy="1675130"/>
        </p:xfrm>
        <a:graphic>
          <a:graphicData uri="http://schemas.openxmlformats.org/drawingml/2006/table">
            <a:tbl>
              <a:tblPr/>
              <a:tblGrid>
                <a:gridCol w="939702">
                  <a:extLst>
                    <a:ext uri="{9D8B030D-6E8A-4147-A177-3AD203B41FA5}">
                      <a16:colId xmlns:a16="http://schemas.microsoft.com/office/drawing/2014/main" val="351303293"/>
                    </a:ext>
                  </a:extLst>
                </a:gridCol>
                <a:gridCol w="1628816">
                  <a:extLst>
                    <a:ext uri="{9D8B030D-6E8A-4147-A177-3AD203B41FA5}">
                      <a16:colId xmlns:a16="http://schemas.microsoft.com/office/drawing/2014/main" val="473227475"/>
                    </a:ext>
                  </a:extLst>
                </a:gridCol>
                <a:gridCol w="1190289">
                  <a:extLst>
                    <a:ext uri="{9D8B030D-6E8A-4147-A177-3AD203B41FA5}">
                      <a16:colId xmlns:a16="http://schemas.microsoft.com/office/drawing/2014/main" val="404616777"/>
                    </a:ext>
                  </a:extLst>
                </a:gridCol>
                <a:gridCol w="3007045">
                  <a:extLst>
                    <a:ext uri="{9D8B030D-6E8A-4147-A177-3AD203B41FA5}">
                      <a16:colId xmlns:a16="http://schemas.microsoft.com/office/drawing/2014/main" val="897926373"/>
                    </a:ext>
                  </a:extLst>
                </a:gridCol>
              </a:tblGrid>
              <a:tr h="259501">
                <a:tc>
                  <a:txBody>
                    <a:bodyPr/>
                    <a:lstStyle/>
                    <a:p>
                      <a:pPr algn="l" fontAlgn="ctr"/>
                      <a:r>
                        <a:rPr lang="en-CA" sz="1200" b="0">
                          <a:solidFill>
                            <a:srgbClr val="FFFFFF"/>
                          </a:solidFill>
                          <a:effectLst/>
                          <a:latin typeface="Roboto"/>
                        </a:rPr>
                        <a:t>Rank</a:t>
                      </a:r>
                    </a:p>
                  </a:txBody>
                  <a:tcPr marL="50800" marR="50800" marT="50800" marB="50800" anchor="ctr">
                    <a:lnL>
                      <a:noFill/>
                    </a:lnL>
                    <a:lnR>
                      <a:noFill/>
                    </a:lnR>
                    <a:lnT w="6350" cap="flat" cmpd="sng" algn="ctr">
                      <a:solidFill>
                        <a:srgbClr val="CFD8DC"/>
                      </a:solidFill>
                      <a:prstDash val="solid"/>
                      <a:round/>
                      <a:headEnd type="none" w="med" len="med"/>
                      <a:tailEnd type="none" w="med" len="med"/>
                    </a:lnT>
                    <a:lnB w="6350" cap="flat" cmpd="sng" algn="ctr">
                      <a:solidFill>
                        <a:srgbClr val="CFD8DC"/>
                      </a:solidFill>
                      <a:prstDash val="solid"/>
                      <a:round/>
                      <a:headEnd type="none" w="med" len="med"/>
                      <a:tailEnd type="none" w="med" len="med"/>
                    </a:lnB>
                    <a:solidFill>
                      <a:srgbClr val="78909C"/>
                    </a:solidFill>
                  </a:tcPr>
                </a:tc>
                <a:tc>
                  <a:txBody>
                    <a:bodyPr/>
                    <a:lstStyle/>
                    <a:p>
                      <a:pPr algn="l" fontAlgn="ctr"/>
                      <a:r>
                        <a:rPr lang="en-CA" sz="1200" b="0">
                          <a:solidFill>
                            <a:srgbClr val="FFFFFF"/>
                          </a:solidFill>
                          <a:effectLst/>
                          <a:latin typeface="Roboto"/>
                        </a:rPr>
                        <a:t>Shape</a:t>
                      </a:r>
                    </a:p>
                  </a:txBody>
                  <a:tcPr marL="50800" marR="50800" marT="50800" marB="50800" anchor="ctr">
                    <a:lnL>
                      <a:noFill/>
                    </a:lnL>
                    <a:lnR>
                      <a:noFill/>
                    </a:lnR>
                    <a:lnT w="6350" cap="flat" cmpd="sng" algn="ctr">
                      <a:solidFill>
                        <a:srgbClr val="CFD8DC"/>
                      </a:solidFill>
                      <a:prstDash val="solid"/>
                      <a:round/>
                      <a:headEnd type="none" w="med" len="med"/>
                      <a:tailEnd type="none" w="med" len="med"/>
                    </a:lnT>
                    <a:lnB w="6350" cap="flat" cmpd="sng" algn="ctr">
                      <a:solidFill>
                        <a:srgbClr val="CFD8DC"/>
                      </a:solidFill>
                      <a:prstDash val="solid"/>
                      <a:round/>
                      <a:headEnd type="none" w="med" len="med"/>
                      <a:tailEnd type="none" w="med" len="med"/>
                    </a:lnB>
                    <a:solidFill>
                      <a:srgbClr val="78909C"/>
                    </a:solidFill>
                  </a:tcPr>
                </a:tc>
                <a:tc>
                  <a:txBody>
                    <a:bodyPr/>
                    <a:lstStyle/>
                    <a:p>
                      <a:pPr algn="l" fontAlgn="ctr"/>
                      <a:r>
                        <a:rPr lang="en-CA" sz="1200" b="0" dirty="0">
                          <a:solidFill>
                            <a:srgbClr val="FFFFFF"/>
                          </a:solidFill>
                          <a:effectLst/>
                          <a:latin typeface="Roboto"/>
                        </a:rPr>
                        <a:t>Dimension #</a:t>
                      </a:r>
                    </a:p>
                  </a:txBody>
                  <a:tcPr marL="50800" marR="50800" marT="50800" marB="50800" anchor="ctr">
                    <a:lnL>
                      <a:noFill/>
                    </a:lnL>
                    <a:lnR>
                      <a:noFill/>
                    </a:lnR>
                    <a:lnT w="6350" cap="flat" cmpd="sng" algn="ctr">
                      <a:solidFill>
                        <a:srgbClr val="CFD8DC"/>
                      </a:solidFill>
                      <a:prstDash val="solid"/>
                      <a:round/>
                      <a:headEnd type="none" w="med" len="med"/>
                      <a:tailEnd type="none" w="med" len="med"/>
                    </a:lnT>
                    <a:lnB w="6350" cap="flat" cmpd="sng" algn="ctr">
                      <a:solidFill>
                        <a:srgbClr val="CFD8DC"/>
                      </a:solidFill>
                      <a:prstDash val="solid"/>
                      <a:round/>
                      <a:headEnd type="none" w="med" len="med"/>
                      <a:tailEnd type="none" w="med" len="med"/>
                    </a:lnB>
                    <a:solidFill>
                      <a:srgbClr val="78909C"/>
                    </a:solidFill>
                  </a:tcPr>
                </a:tc>
                <a:tc>
                  <a:txBody>
                    <a:bodyPr/>
                    <a:lstStyle/>
                    <a:p>
                      <a:pPr algn="l" fontAlgn="ctr"/>
                      <a:r>
                        <a:rPr lang="en-CA" sz="1200" b="0">
                          <a:solidFill>
                            <a:srgbClr val="FFFFFF"/>
                          </a:solidFill>
                          <a:effectLst/>
                          <a:latin typeface="Roboto"/>
                        </a:rPr>
                        <a:t>Example</a:t>
                      </a:r>
                    </a:p>
                  </a:txBody>
                  <a:tcPr marL="50800" marR="50800" marT="50800" marB="50800" anchor="ctr">
                    <a:lnL>
                      <a:noFill/>
                    </a:lnL>
                    <a:lnR>
                      <a:noFill/>
                    </a:lnR>
                    <a:lnT w="6350" cap="flat" cmpd="sng" algn="ctr">
                      <a:solidFill>
                        <a:srgbClr val="CFD8DC"/>
                      </a:solidFill>
                      <a:prstDash val="solid"/>
                      <a:round/>
                      <a:headEnd type="none" w="med" len="med"/>
                      <a:tailEnd type="none" w="med" len="med"/>
                    </a:lnT>
                    <a:lnB w="6350" cap="flat" cmpd="sng" algn="ctr">
                      <a:solidFill>
                        <a:srgbClr val="CFD8DC"/>
                      </a:solidFill>
                      <a:prstDash val="solid"/>
                      <a:round/>
                      <a:headEnd type="none" w="med" len="med"/>
                      <a:tailEnd type="none" w="med" len="med"/>
                    </a:lnB>
                    <a:solidFill>
                      <a:srgbClr val="78909C"/>
                    </a:solidFill>
                  </a:tcPr>
                </a:tc>
                <a:extLst>
                  <a:ext uri="{0D108BD9-81ED-4DB2-BD59-A6C34878D82A}">
                    <a16:rowId xmlns:a16="http://schemas.microsoft.com/office/drawing/2014/main" val="4192633464"/>
                  </a:ext>
                </a:extLst>
              </a:tr>
              <a:tr h="254269">
                <a:tc>
                  <a:txBody>
                    <a:bodyPr/>
                    <a:lstStyle/>
                    <a:p>
                      <a:pPr algn="l" fontAlgn="t"/>
                      <a:r>
                        <a:rPr lang="en-CA" sz="1200">
                          <a:solidFill>
                            <a:srgbClr val="202124"/>
                          </a:solidFill>
                          <a:effectLst/>
                        </a:rPr>
                        <a:t>0</a:t>
                      </a:r>
                    </a:p>
                  </a:txBody>
                  <a:tcPr marL="50800" marR="50800" marT="44450" marB="50800">
                    <a:lnL>
                      <a:noFill/>
                    </a:lnL>
                    <a:lnR>
                      <a:noFill/>
                    </a:lnR>
                    <a:lnT w="6350" cap="flat" cmpd="sng" algn="ctr">
                      <a:solidFill>
                        <a:srgbClr val="CFD8DC"/>
                      </a:solidFill>
                      <a:prstDash val="solid"/>
                      <a:round/>
                      <a:headEnd type="none" w="med" len="med"/>
                      <a:tailEnd type="none" w="med" len="med"/>
                    </a:lnT>
                    <a:lnB w="6350" cap="flat" cmpd="sng" algn="ctr">
                      <a:solidFill>
                        <a:srgbClr val="CFD8DC"/>
                      </a:solidFill>
                      <a:prstDash val="solid"/>
                      <a:round/>
                      <a:headEnd type="none" w="med" len="med"/>
                      <a:tailEnd type="none" w="med" len="med"/>
                    </a:lnB>
                    <a:solidFill>
                      <a:srgbClr val="78909C"/>
                    </a:solidFill>
                  </a:tcPr>
                </a:tc>
                <a:tc>
                  <a:txBody>
                    <a:bodyPr/>
                    <a:lstStyle/>
                    <a:p>
                      <a:pPr algn="l" fontAlgn="t"/>
                      <a:r>
                        <a:rPr lang="en-CA" sz="1200">
                          <a:solidFill>
                            <a:srgbClr val="202124"/>
                          </a:solidFill>
                          <a:effectLst/>
                        </a:rPr>
                        <a:t>[]</a:t>
                      </a:r>
                    </a:p>
                  </a:txBody>
                  <a:tcPr marL="50800" marR="50800" marT="44450" marB="50800">
                    <a:lnL>
                      <a:noFill/>
                    </a:lnL>
                    <a:lnR>
                      <a:noFill/>
                    </a:lnR>
                    <a:lnT w="6350" cap="flat" cmpd="sng" algn="ctr">
                      <a:solidFill>
                        <a:srgbClr val="CFD8DC"/>
                      </a:solidFill>
                      <a:prstDash val="solid"/>
                      <a:round/>
                      <a:headEnd type="none" w="med" len="med"/>
                      <a:tailEnd type="none" w="med" len="med"/>
                    </a:lnT>
                    <a:lnB w="6350" cap="flat" cmpd="sng" algn="ctr">
                      <a:solidFill>
                        <a:srgbClr val="CFD8DC"/>
                      </a:solidFill>
                      <a:prstDash val="solid"/>
                      <a:round/>
                      <a:headEnd type="none" w="med" len="med"/>
                      <a:tailEnd type="none" w="med" len="med"/>
                    </a:lnB>
                    <a:solidFill>
                      <a:srgbClr val="78909C"/>
                    </a:solidFill>
                  </a:tcPr>
                </a:tc>
                <a:tc>
                  <a:txBody>
                    <a:bodyPr/>
                    <a:lstStyle/>
                    <a:p>
                      <a:pPr algn="l" fontAlgn="t"/>
                      <a:r>
                        <a:rPr lang="en-CA" sz="1200">
                          <a:solidFill>
                            <a:srgbClr val="202124"/>
                          </a:solidFill>
                          <a:effectLst/>
                        </a:rPr>
                        <a:t>0-D</a:t>
                      </a:r>
                    </a:p>
                  </a:txBody>
                  <a:tcPr marL="50800" marR="50800" marT="44450" marB="50800">
                    <a:lnL>
                      <a:noFill/>
                    </a:lnL>
                    <a:lnR>
                      <a:noFill/>
                    </a:lnR>
                    <a:lnT w="6350" cap="flat" cmpd="sng" algn="ctr">
                      <a:solidFill>
                        <a:srgbClr val="CFD8DC"/>
                      </a:solidFill>
                      <a:prstDash val="solid"/>
                      <a:round/>
                      <a:headEnd type="none" w="med" len="med"/>
                      <a:tailEnd type="none" w="med" len="med"/>
                    </a:lnT>
                    <a:lnB w="6350" cap="flat" cmpd="sng" algn="ctr">
                      <a:solidFill>
                        <a:srgbClr val="CFD8DC"/>
                      </a:solidFill>
                      <a:prstDash val="solid"/>
                      <a:round/>
                      <a:headEnd type="none" w="med" len="med"/>
                      <a:tailEnd type="none" w="med" len="med"/>
                    </a:lnB>
                    <a:solidFill>
                      <a:srgbClr val="78909C"/>
                    </a:solidFill>
                  </a:tcPr>
                </a:tc>
                <a:tc>
                  <a:txBody>
                    <a:bodyPr/>
                    <a:lstStyle/>
                    <a:p>
                      <a:pPr algn="l" fontAlgn="t"/>
                      <a:r>
                        <a:rPr lang="en-CA" sz="1200">
                          <a:solidFill>
                            <a:srgbClr val="202124"/>
                          </a:solidFill>
                          <a:effectLst/>
                        </a:rPr>
                        <a:t>A 0-D tensor. A scalar.</a:t>
                      </a:r>
                    </a:p>
                  </a:txBody>
                  <a:tcPr marL="50800" marR="50800" marT="44450" marB="50800">
                    <a:lnL>
                      <a:noFill/>
                    </a:lnL>
                    <a:lnR>
                      <a:noFill/>
                    </a:lnR>
                    <a:lnT w="6350" cap="flat" cmpd="sng" algn="ctr">
                      <a:solidFill>
                        <a:srgbClr val="CFD8DC"/>
                      </a:solidFill>
                      <a:prstDash val="solid"/>
                      <a:round/>
                      <a:headEnd type="none" w="med" len="med"/>
                      <a:tailEnd type="none" w="med" len="med"/>
                    </a:lnT>
                    <a:lnB w="6350" cap="flat" cmpd="sng" algn="ctr">
                      <a:solidFill>
                        <a:srgbClr val="CFD8DC"/>
                      </a:solidFill>
                      <a:prstDash val="solid"/>
                      <a:round/>
                      <a:headEnd type="none" w="med" len="med"/>
                      <a:tailEnd type="none" w="med" len="med"/>
                    </a:lnB>
                    <a:solidFill>
                      <a:srgbClr val="78909C"/>
                    </a:solidFill>
                  </a:tcPr>
                </a:tc>
                <a:extLst>
                  <a:ext uri="{0D108BD9-81ED-4DB2-BD59-A6C34878D82A}">
                    <a16:rowId xmlns:a16="http://schemas.microsoft.com/office/drawing/2014/main" val="4111898377"/>
                  </a:ext>
                </a:extLst>
              </a:tr>
              <a:tr h="254269">
                <a:tc>
                  <a:txBody>
                    <a:bodyPr/>
                    <a:lstStyle/>
                    <a:p>
                      <a:pPr algn="l" fontAlgn="t"/>
                      <a:r>
                        <a:rPr lang="en-CA" sz="1200">
                          <a:solidFill>
                            <a:srgbClr val="202124"/>
                          </a:solidFill>
                          <a:effectLst/>
                        </a:rPr>
                        <a:t>1</a:t>
                      </a:r>
                    </a:p>
                  </a:txBody>
                  <a:tcPr marL="50800" marR="50800" marT="44450" marB="50800">
                    <a:lnL>
                      <a:noFill/>
                    </a:lnL>
                    <a:lnR>
                      <a:noFill/>
                    </a:lnR>
                    <a:lnT w="6350" cap="flat" cmpd="sng" algn="ctr">
                      <a:solidFill>
                        <a:srgbClr val="CFD8DC"/>
                      </a:solidFill>
                      <a:prstDash val="solid"/>
                      <a:round/>
                      <a:headEnd type="none" w="med" len="med"/>
                      <a:tailEnd type="none" w="med" len="med"/>
                    </a:lnT>
                    <a:lnB w="6350" cap="flat" cmpd="sng" algn="ctr">
                      <a:solidFill>
                        <a:srgbClr val="CFD8DC"/>
                      </a:solidFill>
                      <a:prstDash val="solid"/>
                      <a:round/>
                      <a:headEnd type="none" w="med" len="med"/>
                      <a:tailEnd type="none" w="med" len="med"/>
                    </a:lnB>
                    <a:solidFill>
                      <a:srgbClr val="78909C"/>
                    </a:solidFill>
                  </a:tcPr>
                </a:tc>
                <a:tc>
                  <a:txBody>
                    <a:bodyPr/>
                    <a:lstStyle/>
                    <a:p>
                      <a:pPr algn="l" fontAlgn="t"/>
                      <a:r>
                        <a:rPr lang="en-CA" sz="1200">
                          <a:solidFill>
                            <a:srgbClr val="202124"/>
                          </a:solidFill>
                          <a:effectLst/>
                        </a:rPr>
                        <a:t>[D0]</a:t>
                      </a:r>
                    </a:p>
                  </a:txBody>
                  <a:tcPr marL="50800" marR="50800" marT="44450" marB="50800">
                    <a:lnL>
                      <a:noFill/>
                    </a:lnL>
                    <a:lnR>
                      <a:noFill/>
                    </a:lnR>
                    <a:lnT w="6350" cap="flat" cmpd="sng" algn="ctr">
                      <a:solidFill>
                        <a:srgbClr val="CFD8DC"/>
                      </a:solidFill>
                      <a:prstDash val="solid"/>
                      <a:round/>
                      <a:headEnd type="none" w="med" len="med"/>
                      <a:tailEnd type="none" w="med" len="med"/>
                    </a:lnT>
                    <a:lnB w="6350" cap="flat" cmpd="sng" algn="ctr">
                      <a:solidFill>
                        <a:srgbClr val="CFD8DC"/>
                      </a:solidFill>
                      <a:prstDash val="solid"/>
                      <a:round/>
                      <a:headEnd type="none" w="med" len="med"/>
                      <a:tailEnd type="none" w="med" len="med"/>
                    </a:lnB>
                    <a:solidFill>
                      <a:srgbClr val="78909C"/>
                    </a:solidFill>
                  </a:tcPr>
                </a:tc>
                <a:tc>
                  <a:txBody>
                    <a:bodyPr/>
                    <a:lstStyle/>
                    <a:p>
                      <a:pPr algn="l" fontAlgn="t"/>
                      <a:r>
                        <a:rPr lang="en-CA" sz="1200">
                          <a:solidFill>
                            <a:srgbClr val="202124"/>
                          </a:solidFill>
                          <a:effectLst/>
                        </a:rPr>
                        <a:t>1-D</a:t>
                      </a:r>
                    </a:p>
                  </a:txBody>
                  <a:tcPr marL="50800" marR="50800" marT="44450" marB="50800">
                    <a:lnL>
                      <a:noFill/>
                    </a:lnL>
                    <a:lnR>
                      <a:noFill/>
                    </a:lnR>
                    <a:lnT w="6350" cap="flat" cmpd="sng" algn="ctr">
                      <a:solidFill>
                        <a:srgbClr val="CFD8DC"/>
                      </a:solidFill>
                      <a:prstDash val="solid"/>
                      <a:round/>
                      <a:headEnd type="none" w="med" len="med"/>
                      <a:tailEnd type="none" w="med" len="med"/>
                    </a:lnT>
                    <a:lnB w="6350" cap="flat" cmpd="sng" algn="ctr">
                      <a:solidFill>
                        <a:srgbClr val="CFD8DC"/>
                      </a:solidFill>
                      <a:prstDash val="solid"/>
                      <a:round/>
                      <a:headEnd type="none" w="med" len="med"/>
                      <a:tailEnd type="none" w="med" len="med"/>
                    </a:lnB>
                    <a:solidFill>
                      <a:srgbClr val="78909C"/>
                    </a:solidFill>
                  </a:tcPr>
                </a:tc>
                <a:tc>
                  <a:txBody>
                    <a:bodyPr/>
                    <a:lstStyle/>
                    <a:p>
                      <a:pPr algn="l" fontAlgn="t"/>
                      <a:r>
                        <a:rPr lang="en-US" sz="1200">
                          <a:solidFill>
                            <a:srgbClr val="202124"/>
                          </a:solidFill>
                          <a:effectLst/>
                        </a:rPr>
                        <a:t>A 1-D tensor with shape [5].</a:t>
                      </a:r>
                    </a:p>
                  </a:txBody>
                  <a:tcPr marL="50800" marR="50800" marT="44450" marB="50800">
                    <a:lnL>
                      <a:noFill/>
                    </a:lnL>
                    <a:lnR>
                      <a:noFill/>
                    </a:lnR>
                    <a:lnT w="6350" cap="flat" cmpd="sng" algn="ctr">
                      <a:solidFill>
                        <a:srgbClr val="CFD8DC"/>
                      </a:solidFill>
                      <a:prstDash val="solid"/>
                      <a:round/>
                      <a:headEnd type="none" w="med" len="med"/>
                      <a:tailEnd type="none" w="med" len="med"/>
                    </a:lnT>
                    <a:lnB w="6350" cap="flat" cmpd="sng" algn="ctr">
                      <a:solidFill>
                        <a:srgbClr val="CFD8DC"/>
                      </a:solidFill>
                      <a:prstDash val="solid"/>
                      <a:round/>
                      <a:headEnd type="none" w="med" len="med"/>
                      <a:tailEnd type="none" w="med" len="med"/>
                    </a:lnB>
                    <a:solidFill>
                      <a:srgbClr val="78909C"/>
                    </a:solidFill>
                  </a:tcPr>
                </a:tc>
                <a:extLst>
                  <a:ext uri="{0D108BD9-81ED-4DB2-BD59-A6C34878D82A}">
                    <a16:rowId xmlns:a16="http://schemas.microsoft.com/office/drawing/2014/main" val="1181567699"/>
                  </a:ext>
                </a:extLst>
              </a:tr>
              <a:tr h="254269">
                <a:tc>
                  <a:txBody>
                    <a:bodyPr/>
                    <a:lstStyle/>
                    <a:p>
                      <a:pPr algn="l" fontAlgn="t"/>
                      <a:r>
                        <a:rPr lang="en-CA" sz="1200">
                          <a:solidFill>
                            <a:srgbClr val="202124"/>
                          </a:solidFill>
                          <a:effectLst/>
                        </a:rPr>
                        <a:t>2</a:t>
                      </a:r>
                    </a:p>
                  </a:txBody>
                  <a:tcPr marL="50800" marR="50800" marT="44450" marB="50800">
                    <a:lnL>
                      <a:noFill/>
                    </a:lnL>
                    <a:lnR>
                      <a:noFill/>
                    </a:lnR>
                    <a:lnT w="6350" cap="flat" cmpd="sng" algn="ctr">
                      <a:solidFill>
                        <a:srgbClr val="CFD8DC"/>
                      </a:solidFill>
                      <a:prstDash val="solid"/>
                      <a:round/>
                      <a:headEnd type="none" w="med" len="med"/>
                      <a:tailEnd type="none" w="med" len="med"/>
                    </a:lnT>
                    <a:lnB w="6350" cap="flat" cmpd="sng" algn="ctr">
                      <a:solidFill>
                        <a:srgbClr val="CFD8DC"/>
                      </a:solidFill>
                      <a:prstDash val="solid"/>
                      <a:round/>
                      <a:headEnd type="none" w="med" len="med"/>
                      <a:tailEnd type="none" w="med" len="med"/>
                    </a:lnB>
                    <a:solidFill>
                      <a:srgbClr val="78909C"/>
                    </a:solidFill>
                  </a:tcPr>
                </a:tc>
                <a:tc>
                  <a:txBody>
                    <a:bodyPr/>
                    <a:lstStyle/>
                    <a:p>
                      <a:pPr algn="l" fontAlgn="t"/>
                      <a:r>
                        <a:rPr lang="en-CA" sz="1200">
                          <a:solidFill>
                            <a:srgbClr val="202124"/>
                          </a:solidFill>
                          <a:effectLst/>
                        </a:rPr>
                        <a:t>[D0, D1]</a:t>
                      </a:r>
                    </a:p>
                  </a:txBody>
                  <a:tcPr marL="50800" marR="50800" marT="44450" marB="50800">
                    <a:lnL>
                      <a:noFill/>
                    </a:lnL>
                    <a:lnR>
                      <a:noFill/>
                    </a:lnR>
                    <a:lnT w="6350" cap="flat" cmpd="sng" algn="ctr">
                      <a:solidFill>
                        <a:srgbClr val="CFD8DC"/>
                      </a:solidFill>
                      <a:prstDash val="solid"/>
                      <a:round/>
                      <a:headEnd type="none" w="med" len="med"/>
                      <a:tailEnd type="none" w="med" len="med"/>
                    </a:lnT>
                    <a:lnB w="6350" cap="flat" cmpd="sng" algn="ctr">
                      <a:solidFill>
                        <a:srgbClr val="CFD8DC"/>
                      </a:solidFill>
                      <a:prstDash val="solid"/>
                      <a:round/>
                      <a:headEnd type="none" w="med" len="med"/>
                      <a:tailEnd type="none" w="med" len="med"/>
                    </a:lnB>
                    <a:solidFill>
                      <a:srgbClr val="78909C"/>
                    </a:solidFill>
                  </a:tcPr>
                </a:tc>
                <a:tc>
                  <a:txBody>
                    <a:bodyPr/>
                    <a:lstStyle/>
                    <a:p>
                      <a:pPr algn="l" fontAlgn="t"/>
                      <a:r>
                        <a:rPr lang="en-CA" sz="1200">
                          <a:solidFill>
                            <a:srgbClr val="202124"/>
                          </a:solidFill>
                          <a:effectLst/>
                        </a:rPr>
                        <a:t>2-D</a:t>
                      </a:r>
                    </a:p>
                  </a:txBody>
                  <a:tcPr marL="50800" marR="50800" marT="44450" marB="50800">
                    <a:lnL>
                      <a:noFill/>
                    </a:lnL>
                    <a:lnR>
                      <a:noFill/>
                    </a:lnR>
                    <a:lnT w="6350" cap="flat" cmpd="sng" algn="ctr">
                      <a:solidFill>
                        <a:srgbClr val="CFD8DC"/>
                      </a:solidFill>
                      <a:prstDash val="solid"/>
                      <a:round/>
                      <a:headEnd type="none" w="med" len="med"/>
                      <a:tailEnd type="none" w="med" len="med"/>
                    </a:lnT>
                    <a:lnB w="6350" cap="flat" cmpd="sng" algn="ctr">
                      <a:solidFill>
                        <a:srgbClr val="CFD8DC"/>
                      </a:solidFill>
                      <a:prstDash val="solid"/>
                      <a:round/>
                      <a:headEnd type="none" w="med" len="med"/>
                      <a:tailEnd type="none" w="med" len="med"/>
                    </a:lnB>
                    <a:solidFill>
                      <a:srgbClr val="78909C"/>
                    </a:solidFill>
                  </a:tcPr>
                </a:tc>
                <a:tc>
                  <a:txBody>
                    <a:bodyPr/>
                    <a:lstStyle/>
                    <a:p>
                      <a:pPr algn="l" fontAlgn="t"/>
                      <a:r>
                        <a:rPr lang="en-US" sz="1200">
                          <a:solidFill>
                            <a:srgbClr val="202124"/>
                          </a:solidFill>
                          <a:effectLst/>
                        </a:rPr>
                        <a:t>A 2-D tensor with shape [3, 4].</a:t>
                      </a:r>
                    </a:p>
                  </a:txBody>
                  <a:tcPr marL="50800" marR="50800" marT="44450" marB="50800">
                    <a:lnL>
                      <a:noFill/>
                    </a:lnL>
                    <a:lnR>
                      <a:noFill/>
                    </a:lnR>
                    <a:lnT w="6350" cap="flat" cmpd="sng" algn="ctr">
                      <a:solidFill>
                        <a:srgbClr val="CFD8DC"/>
                      </a:solidFill>
                      <a:prstDash val="solid"/>
                      <a:round/>
                      <a:headEnd type="none" w="med" len="med"/>
                      <a:tailEnd type="none" w="med" len="med"/>
                    </a:lnT>
                    <a:lnB w="6350" cap="flat" cmpd="sng" algn="ctr">
                      <a:solidFill>
                        <a:srgbClr val="CFD8DC"/>
                      </a:solidFill>
                      <a:prstDash val="solid"/>
                      <a:round/>
                      <a:headEnd type="none" w="med" len="med"/>
                      <a:tailEnd type="none" w="med" len="med"/>
                    </a:lnB>
                    <a:solidFill>
                      <a:srgbClr val="78909C"/>
                    </a:solidFill>
                  </a:tcPr>
                </a:tc>
                <a:extLst>
                  <a:ext uri="{0D108BD9-81ED-4DB2-BD59-A6C34878D82A}">
                    <a16:rowId xmlns:a16="http://schemas.microsoft.com/office/drawing/2014/main" val="2161949005"/>
                  </a:ext>
                </a:extLst>
              </a:tr>
              <a:tr h="254269">
                <a:tc>
                  <a:txBody>
                    <a:bodyPr/>
                    <a:lstStyle/>
                    <a:p>
                      <a:pPr algn="l" fontAlgn="t"/>
                      <a:r>
                        <a:rPr lang="en-CA" sz="1200">
                          <a:solidFill>
                            <a:srgbClr val="202124"/>
                          </a:solidFill>
                          <a:effectLst/>
                        </a:rPr>
                        <a:t>3</a:t>
                      </a:r>
                    </a:p>
                  </a:txBody>
                  <a:tcPr marL="50800" marR="50800" marT="44450" marB="50800">
                    <a:lnL>
                      <a:noFill/>
                    </a:lnL>
                    <a:lnR>
                      <a:noFill/>
                    </a:lnR>
                    <a:lnT w="6350" cap="flat" cmpd="sng" algn="ctr">
                      <a:solidFill>
                        <a:srgbClr val="CFD8DC"/>
                      </a:solidFill>
                      <a:prstDash val="solid"/>
                      <a:round/>
                      <a:headEnd type="none" w="med" len="med"/>
                      <a:tailEnd type="none" w="med" len="med"/>
                    </a:lnT>
                    <a:lnB w="6350" cap="flat" cmpd="sng" algn="ctr">
                      <a:solidFill>
                        <a:srgbClr val="CFD8DC"/>
                      </a:solidFill>
                      <a:prstDash val="solid"/>
                      <a:round/>
                      <a:headEnd type="none" w="med" len="med"/>
                      <a:tailEnd type="none" w="med" len="med"/>
                    </a:lnB>
                    <a:solidFill>
                      <a:srgbClr val="78909C"/>
                    </a:solidFill>
                  </a:tcPr>
                </a:tc>
                <a:tc>
                  <a:txBody>
                    <a:bodyPr/>
                    <a:lstStyle/>
                    <a:p>
                      <a:pPr algn="l" fontAlgn="t"/>
                      <a:r>
                        <a:rPr lang="en-CA" sz="1200">
                          <a:solidFill>
                            <a:srgbClr val="202124"/>
                          </a:solidFill>
                          <a:effectLst/>
                        </a:rPr>
                        <a:t>[D0, D1, D2]</a:t>
                      </a:r>
                    </a:p>
                  </a:txBody>
                  <a:tcPr marL="50800" marR="50800" marT="44450" marB="50800">
                    <a:lnL>
                      <a:noFill/>
                    </a:lnL>
                    <a:lnR>
                      <a:noFill/>
                    </a:lnR>
                    <a:lnT w="6350" cap="flat" cmpd="sng" algn="ctr">
                      <a:solidFill>
                        <a:srgbClr val="CFD8DC"/>
                      </a:solidFill>
                      <a:prstDash val="solid"/>
                      <a:round/>
                      <a:headEnd type="none" w="med" len="med"/>
                      <a:tailEnd type="none" w="med" len="med"/>
                    </a:lnT>
                    <a:lnB w="6350" cap="flat" cmpd="sng" algn="ctr">
                      <a:solidFill>
                        <a:srgbClr val="CFD8DC"/>
                      </a:solidFill>
                      <a:prstDash val="solid"/>
                      <a:round/>
                      <a:headEnd type="none" w="med" len="med"/>
                      <a:tailEnd type="none" w="med" len="med"/>
                    </a:lnB>
                    <a:solidFill>
                      <a:srgbClr val="78909C"/>
                    </a:solidFill>
                  </a:tcPr>
                </a:tc>
                <a:tc>
                  <a:txBody>
                    <a:bodyPr/>
                    <a:lstStyle/>
                    <a:p>
                      <a:pPr algn="l" fontAlgn="t"/>
                      <a:r>
                        <a:rPr lang="en-CA" sz="1200">
                          <a:solidFill>
                            <a:srgbClr val="202124"/>
                          </a:solidFill>
                          <a:effectLst/>
                        </a:rPr>
                        <a:t>3-D</a:t>
                      </a:r>
                    </a:p>
                  </a:txBody>
                  <a:tcPr marL="50800" marR="50800" marT="44450" marB="50800">
                    <a:lnL>
                      <a:noFill/>
                    </a:lnL>
                    <a:lnR>
                      <a:noFill/>
                    </a:lnR>
                    <a:lnT w="6350" cap="flat" cmpd="sng" algn="ctr">
                      <a:solidFill>
                        <a:srgbClr val="CFD8DC"/>
                      </a:solidFill>
                      <a:prstDash val="solid"/>
                      <a:round/>
                      <a:headEnd type="none" w="med" len="med"/>
                      <a:tailEnd type="none" w="med" len="med"/>
                    </a:lnT>
                    <a:lnB w="6350" cap="flat" cmpd="sng" algn="ctr">
                      <a:solidFill>
                        <a:srgbClr val="CFD8DC"/>
                      </a:solidFill>
                      <a:prstDash val="solid"/>
                      <a:round/>
                      <a:headEnd type="none" w="med" len="med"/>
                      <a:tailEnd type="none" w="med" len="med"/>
                    </a:lnB>
                    <a:solidFill>
                      <a:srgbClr val="78909C"/>
                    </a:solidFill>
                  </a:tcPr>
                </a:tc>
                <a:tc>
                  <a:txBody>
                    <a:bodyPr/>
                    <a:lstStyle/>
                    <a:p>
                      <a:pPr algn="l" fontAlgn="t"/>
                      <a:r>
                        <a:rPr lang="en-US" sz="1200">
                          <a:solidFill>
                            <a:srgbClr val="202124"/>
                          </a:solidFill>
                          <a:effectLst/>
                        </a:rPr>
                        <a:t>A 3-D tensor with shape [1, 4, 3].</a:t>
                      </a:r>
                    </a:p>
                  </a:txBody>
                  <a:tcPr marL="50800" marR="50800" marT="44450" marB="50800">
                    <a:lnL>
                      <a:noFill/>
                    </a:lnL>
                    <a:lnR>
                      <a:noFill/>
                    </a:lnR>
                    <a:lnT w="6350" cap="flat" cmpd="sng" algn="ctr">
                      <a:solidFill>
                        <a:srgbClr val="CFD8DC"/>
                      </a:solidFill>
                      <a:prstDash val="solid"/>
                      <a:round/>
                      <a:headEnd type="none" w="med" len="med"/>
                      <a:tailEnd type="none" w="med" len="med"/>
                    </a:lnT>
                    <a:lnB w="6350" cap="flat" cmpd="sng" algn="ctr">
                      <a:solidFill>
                        <a:srgbClr val="CFD8DC"/>
                      </a:solidFill>
                      <a:prstDash val="solid"/>
                      <a:round/>
                      <a:headEnd type="none" w="med" len="med"/>
                      <a:tailEnd type="none" w="med" len="med"/>
                    </a:lnB>
                    <a:solidFill>
                      <a:srgbClr val="78909C"/>
                    </a:solidFill>
                  </a:tcPr>
                </a:tc>
                <a:extLst>
                  <a:ext uri="{0D108BD9-81ED-4DB2-BD59-A6C34878D82A}">
                    <a16:rowId xmlns:a16="http://schemas.microsoft.com/office/drawing/2014/main" val="1469281299"/>
                  </a:ext>
                </a:extLst>
              </a:tr>
              <a:tr h="254269">
                <a:tc>
                  <a:txBody>
                    <a:bodyPr/>
                    <a:lstStyle/>
                    <a:p>
                      <a:pPr algn="l" fontAlgn="t"/>
                      <a:r>
                        <a:rPr lang="en-CA" sz="1200">
                          <a:solidFill>
                            <a:srgbClr val="202124"/>
                          </a:solidFill>
                          <a:effectLst/>
                        </a:rPr>
                        <a:t>n</a:t>
                      </a:r>
                    </a:p>
                  </a:txBody>
                  <a:tcPr marL="50800" marR="50800" marT="44450" marB="50800">
                    <a:lnL>
                      <a:noFill/>
                    </a:lnL>
                    <a:lnR>
                      <a:noFill/>
                    </a:lnR>
                    <a:lnT w="6350" cap="flat" cmpd="sng" algn="ctr">
                      <a:solidFill>
                        <a:srgbClr val="CFD8DC"/>
                      </a:solidFill>
                      <a:prstDash val="solid"/>
                      <a:round/>
                      <a:headEnd type="none" w="med" len="med"/>
                      <a:tailEnd type="none" w="med" len="med"/>
                    </a:lnT>
                    <a:lnB>
                      <a:noFill/>
                    </a:lnB>
                    <a:solidFill>
                      <a:srgbClr val="78909C"/>
                    </a:solidFill>
                  </a:tcPr>
                </a:tc>
                <a:tc>
                  <a:txBody>
                    <a:bodyPr/>
                    <a:lstStyle/>
                    <a:p>
                      <a:pPr algn="l" fontAlgn="t"/>
                      <a:r>
                        <a:rPr lang="en-CA" sz="1200">
                          <a:solidFill>
                            <a:srgbClr val="202124"/>
                          </a:solidFill>
                          <a:effectLst/>
                        </a:rPr>
                        <a:t>[D0, D1, ... Dn-1]</a:t>
                      </a:r>
                    </a:p>
                  </a:txBody>
                  <a:tcPr marL="50800" marR="50800" marT="44450" marB="50800">
                    <a:lnL>
                      <a:noFill/>
                    </a:lnL>
                    <a:lnR>
                      <a:noFill/>
                    </a:lnR>
                    <a:lnT w="6350" cap="flat" cmpd="sng" algn="ctr">
                      <a:solidFill>
                        <a:srgbClr val="CFD8DC"/>
                      </a:solidFill>
                      <a:prstDash val="solid"/>
                      <a:round/>
                      <a:headEnd type="none" w="med" len="med"/>
                      <a:tailEnd type="none" w="med" len="med"/>
                    </a:lnT>
                    <a:lnB>
                      <a:noFill/>
                    </a:lnB>
                    <a:solidFill>
                      <a:srgbClr val="78909C"/>
                    </a:solidFill>
                  </a:tcPr>
                </a:tc>
                <a:tc>
                  <a:txBody>
                    <a:bodyPr/>
                    <a:lstStyle/>
                    <a:p>
                      <a:pPr algn="l" fontAlgn="t"/>
                      <a:r>
                        <a:rPr lang="en-CA" sz="1200">
                          <a:solidFill>
                            <a:srgbClr val="202124"/>
                          </a:solidFill>
                          <a:effectLst/>
                        </a:rPr>
                        <a:t>n-D</a:t>
                      </a:r>
                    </a:p>
                  </a:txBody>
                  <a:tcPr marL="50800" marR="50800" marT="44450" marB="50800">
                    <a:lnL>
                      <a:noFill/>
                    </a:lnL>
                    <a:lnR>
                      <a:noFill/>
                    </a:lnR>
                    <a:lnT w="6350" cap="flat" cmpd="sng" algn="ctr">
                      <a:solidFill>
                        <a:srgbClr val="CFD8DC"/>
                      </a:solidFill>
                      <a:prstDash val="solid"/>
                      <a:round/>
                      <a:headEnd type="none" w="med" len="med"/>
                      <a:tailEnd type="none" w="med" len="med"/>
                    </a:lnT>
                    <a:lnB>
                      <a:noFill/>
                    </a:lnB>
                    <a:solidFill>
                      <a:srgbClr val="78909C"/>
                    </a:solidFill>
                  </a:tcPr>
                </a:tc>
                <a:tc>
                  <a:txBody>
                    <a:bodyPr/>
                    <a:lstStyle/>
                    <a:p>
                      <a:pPr algn="l" fontAlgn="t"/>
                      <a:r>
                        <a:rPr lang="en-US" sz="1200" dirty="0">
                          <a:solidFill>
                            <a:srgbClr val="202124"/>
                          </a:solidFill>
                          <a:effectLst/>
                        </a:rPr>
                        <a:t>A tensor with shape [D0, D1, ... Dn-1].</a:t>
                      </a:r>
                    </a:p>
                  </a:txBody>
                  <a:tcPr marL="50800" marR="50800" marT="44450" marB="50800">
                    <a:lnL>
                      <a:noFill/>
                    </a:lnL>
                    <a:lnR>
                      <a:noFill/>
                    </a:lnR>
                    <a:lnT w="6350" cap="flat" cmpd="sng" algn="ctr">
                      <a:solidFill>
                        <a:srgbClr val="CFD8DC"/>
                      </a:solidFill>
                      <a:prstDash val="solid"/>
                      <a:round/>
                      <a:headEnd type="none" w="med" len="med"/>
                      <a:tailEnd type="none" w="med" len="med"/>
                    </a:lnT>
                    <a:lnB>
                      <a:noFill/>
                    </a:lnB>
                    <a:solidFill>
                      <a:srgbClr val="78909C"/>
                    </a:solidFill>
                  </a:tcPr>
                </a:tc>
                <a:extLst>
                  <a:ext uri="{0D108BD9-81ED-4DB2-BD59-A6C34878D82A}">
                    <a16:rowId xmlns:a16="http://schemas.microsoft.com/office/drawing/2014/main" val="543386465"/>
                  </a:ext>
                </a:extLst>
              </a:tr>
            </a:tbl>
          </a:graphicData>
        </a:graphic>
      </p:graphicFrame>
    </p:spTree>
    <p:extLst>
      <p:ext uri="{BB962C8B-B14F-4D97-AF65-F5344CB8AC3E}">
        <p14:creationId xmlns:p14="http://schemas.microsoft.com/office/powerpoint/2010/main" val="3876257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Creating tensor in TensorFlow</a:t>
            </a:r>
            <a:endParaRPr lang="en-US" sz="2400" dirty="0"/>
          </a:p>
        </p:txBody>
      </p:sp>
      <p:sp>
        <p:nvSpPr>
          <p:cNvPr id="6" name="Content Placeholder 5">
            <a:extLst>
              <a:ext uri="{FF2B5EF4-FFF2-40B4-BE49-F238E27FC236}">
                <a16:creationId xmlns:a16="http://schemas.microsoft.com/office/drawing/2014/main" id="{BFD6CB80-54EB-594C-9A27-8078941E9F2B}"/>
              </a:ext>
            </a:extLst>
          </p:cNvPr>
          <p:cNvSpPr>
            <a:spLocks noGrp="1"/>
          </p:cNvSpPr>
          <p:nvPr>
            <p:ph idx="1"/>
          </p:nvPr>
        </p:nvSpPr>
        <p:spPr/>
        <p:txBody>
          <a:bodyPr/>
          <a:lstStyle/>
          <a:p>
            <a:r>
              <a:rPr lang="en-US" dirty="0"/>
              <a:t>Tensors can be created in the following ways:</a:t>
            </a:r>
          </a:p>
          <a:p>
            <a:pPr lvl="1"/>
            <a:r>
              <a:rPr lang="en-US" dirty="0"/>
              <a:t>By defining constants, operations, and variables, and passing the values to their constructor</a:t>
            </a:r>
          </a:p>
          <a:p>
            <a:pPr lvl="1"/>
            <a:endParaRPr lang="en-US" dirty="0"/>
          </a:p>
          <a:p>
            <a:pPr lvl="1"/>
            <a:r>
              <a:rPr lang="en-US" dirty="0"/>
              <a:t>By defining placeholders and passing the values to </a:t>
            </a:r>
            <a:r>
              <a:rPr lang="en-US" dirty="0" err="1"/>
              <a:t>session.run</a:t>
            </a:r>
            <a:r>
              <a:rPr lang="en-US" dirty="0"/>
              <a:t>()</a:t>
            </a:r>
          </a:p>
          <a:p>
            <a:pPr lvl="1"/>
            <a:endParaRPr lang="en-US" dirty="0"/>
          </a:p>
          <a:p>
            <a:pPr lvl="1"/>
            <a:r>
              <a:rPr lang="en-US" dirty="0"/>
              <a:t>By converting Python objects, such as scalar values, lists, NumPy arrays, and pandas </a:t>
            </a:r>
            <a:r>
              <a:rPr lang="en-US" dirty="0" err="1"/>
              <a:t>DataFrames</a:t>
            </a:r>
            <a:r>
              <a:rPr lang="en-US" dirty="0"/>
              <a:t>, with the </a:t>
            </a:r>
            <a:r>
              <a:rPr lang="en-US" dirty="0" err="1"/>
              <a:t>tf.convert_to_tensor</a:t>
            </a:r>
            <a:r>
              <a:rPr lang="en-US" dirty="0"/>
              <a:t>() function</a:t>
            </a:r>
            <a:endParaRPr lang="en-CA" dirty="0"/>
          </a:p>
          <a:p>
            <a:pPr marL="0" indent="0">
              <a:buNone/>
            </a:pPr>
            <a:endParaRPr lang="en-US" sz="1400" dirty="0"/>
          </a:p>
        </p:txBody>
      </p:sp>
    </p:spTree>
    <p:extLst>
      <p:ext uri="{BB962C8B-B14F-4D97-AF65-F5344CB8AC3E}">
        <p14:creationId xmlns:p14="http://schemas.microsoft.com/office/powerpoint/2010/main" val="1416052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2400" dirty="0"/>
              <a:t>Training Basics</a:t>
            </a:r>
            <a:endParaRPr lang="en-US" sz="2400" dirty="0"/>
          </a:p>
        </p:txBody>
      </p:sp>
      <p:sp>
        <p:nvSpPr>
          <p:cNvPr id="4" name="Content Placeholder 3">
            <a:extLst>
              <a:ext uri="{FF2B5EF4-FFF2-40B4-BE49-F238E27FC236}">
                <a16:creationId xmlns:a16="http://schemas.microsoft.com/office/drawing/2014/main" id="{BDC51FA6-BEC8-224F-80D8-E138107EEFCA}"/>
              </a:ext>
            </a:extLst>
          </p:cNvPr>
          <p:cNvSpPr>
            <a:spLocks noGrp="1"/>
          </p:cNvSpPr>
          <p:nvPr>
            <p:ph idx="1"/>
          </p:nvPr>
        </p:nvSpPr>
        <p:spPr/>
        <p:txBody>
          <a:bodyPr/>
          <a:lstStyle/>
          <a:p>
            <a:r>
              <a:rPr lang="en-US" altLang="en-US" sz="1500" dirty="0"/>
              <a:t>Searches for weight values that minimize the total error of the network over the set of training examples (training set).</a:t>
            </a:r>
          </a:p>
          <a:p>
            <a:r>
              <a:rPr lang="en-US" altLang="en-US" sz="1500" dirty="0"/>
              <a:t>Process:</a:t>
            </a:r>
          </a:p>
          <a:p>
            <a:pPr lvl="1"/>
            <a:r>
              <a:rPr lang="en-US" altLang="en-US" sz="1500" b="1" dirty="0"/>
              <a:t>Forward pass</a:t>
            </a:r>
            <a:r>
              <a:rPr lang="en-US" altLang="en-US" sz="1500" dirty="0"/>
              <a:t>: in this step the network is activated on one example and the error of (each neuron of) the output layer is computed.</a:t>
            </a:r>
          </a:p>
          <a:p>
            <a:pPr lvl="1"/>
            <a:r>
              <a:rPr lang="en-US" altLang="en-US" sz="1500" b="1" dirty="0"/>
              <a:t>Backward pass</a:t>
            </a:r>
            <a:r>
              <a:rPr lang="en-US" altLang="en-US" sz="1500" dirty="0"/>
              <a:t>: in this step the network error is used for updating the weights.  Starting at the output layer, the error is propagated backwards through the network, layer by layer. This is done by recursively computing the </a:t>
            </a:r>
            <a:r>
              <a:rPr lang="en-US" altLang="en-US" sz="1500" dirty="0">
                <a:sym typeface="Symbol" pitchFamily="18" charset="2"/>
              </a:rPr>
              <a:t>local gradient of each neuron.</a:t>
            </a:r>
          </a:p>
          <a:p>
            <a:pPr marL="0" indent="0">
              <a:buNone/>
            </a:pPr>
            <a:endParaRPr lang="en-US" dirty="0"/>
          </a:p>
        </p:txBody>
      </p:sp>
      <p:grpSp>
        <p:nvGrpSpPr>
          <p:cNvPr id="16" name="Group 15">
            <a:extLst>
              <a:ext uri="{FF2B5EF4-FFF2-40B4-BE49-F238E27FC236}">
                <a16:creationId xmlns:a16="http://schemas.microsoft.com/office/drawing/2014/main" id="{202B23B9-74E9-A644-A741-FEF66C5DE8D7}"/>
              </a:ext>
            </a:extLst>
          </p:cNvPr>
          <p:cNvGrpSpPr/>
          <p:nvPr/>
        </p:nvGrpSpPr>
        <p:grpSpPr>
          <a:xfrm>
            <a:off x="2254102" y="3702278"/>
            <a:ext cx="2725046" cy="1045093"/>
            <a:chOff x="1676400" y="3276600"/>
            <a:chExt cx="4061549" cy="1998663"/>
          </a:xfrm>
        </p:grpSpPr>
        <p:sp>
          <p:nvSpPr>
            <p:cNvPr id="17" name="Oval 8">
              <a:extLst>
                <a:ext uri="{FF2B5EF4-FFF2-40B4-BE49-F238E27FC236}">
                  <a16:creationId xmlns:a16="http://schemas.microsoft.com/office/drawing/2014/main" id="{6BF371A3-C970-CF44-9B60-87DD97F63871}"/>
                </a:ext>
              </a:extLst>
            </p:cNvPr>
            <p:cNvSpPr>
              <a:spLocks noChangeArrowheads="1"/>
            </p:cNvSpPr>
            <p:nvPr/>
          </p:nvSpPr>
          <p:spPr bwMode="auto">
            <a:xfrm>
              <a:off x="2209800" y="3276600"/>
              <a:ext cx="363538" cy="4746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8" name="Oval 9">
              <a:extLst>
                <a:ext uri="{FF2B5EF4-FFF2-40B4-BE49-F238E27FC236}">
                  <a16:creationId xmlns:a16="http://schemas.microsoft.com/office/drawing/2014/main" id="{1EC53316-8E73-2342-BD03-3672016D4D23}"/>
                </a:ext>
              </a:extLst>
            </p:cNvPr>
            <p:cNvSpPr>
              <a:spLocks noChangeArrowheads="1"/>
            </p:cNvSpPr>
            <p:nvPr/>
          </p:nvSpPr>
          <p:spPr bwMode="auto">
            <a:xfrm>
              <a:off x="2209800" y="4114800"/>
              <a:ext cx="363538" cy="4746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9" name="Oval 10">
              <a:extLst>
                <a:ext uri="{FF2B5EF4-FFF2-40B4-BE49-F238E27FC236}">
                  <a16:creationId xmlns:a16="http://schemas.microsoft.com/office/drawing/2014/main" id="{C0986B52-C140-6C4F-8F56-5EB983590EFB}"/>
                </a:ext>
              </a:extLst>
            </p:cNvPr>
            <p:cNvSpPr>
              <a:spLocks noChangeArrowheads="1"/>
            </p:cNvSpPr>
            <p:nvPr/>
          </p:nvSpPr>
          <p:spPr bwMode="auto">
            <a:xfrm>
              <a:off x="2209800" y="4800600"/>
              <a:ext cx="363538" cy="4746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20" name="Oval 11">
              <a:extLst>
                <a:ext uri="{FF2B5EF4-FFF2-40B4-BE49-F238E27FC236}">
                  <a16:creationId xmlns:a16="http://schemas.microsoft.com/office/drawing/2014/main" id="{D87BAA31-9243-CE40-AAC8-DC05765B47FA}"/>
                </a:ext>
              </a:extLst>
            </p:cNvPr>
            <p:cNvSpPr>
              <a:spLocks noChangeArrowheads="1"/>
            </p:cNvSpPr>
            <p:nvPr/>
          </p:nvSpPr>
          <p:spPr bwMode="auto">
            <a:xfrm>
              <a:off x="3962400" y="3962400"/>
              <a:ext cx="363538" cy="4746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21" name="Line 12">
              <a:extLst>
                <a:ext uri="{FF2B5EF4-FFF2-40B4-BE49-F238E27FC236}">
                  <a16:creationId xmlns:a16="http://schemas.microsoft.com/office/drawing/2014/main" id="{FFA392BE-DF53-1144-B46A-5E7D659BC749}"/>
                </a:ext>
              </a:extLst>
            </p:cNvPr>
            <p:cNvSpPr>
              <a:spLocks noChangeShapeType="1"/>
            </p:cNvSpPr>
            <p:nvPr/>
          </p:nvSpPr>
          <p:spPr bwMode="auto">
            <a:xfrm>
              <a:off x="1752600" y="3352800"/>
              <a:ext cx="509588"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22" name="Line 13">
              <a:extLst>
                <a:ext uri="{FF2B5EF4-FFF2-40B4-BE49-F238E27FC236}">
                  <a16:creationId xmlns:a16="http://schemas.microsoft.com/office/drawing/2014/main" id="{9E6FBEEE-FD5B-F542-A3E0-30345C56E75F}"/>
                </a:ext>
              </a:extLst>
            </p:cNvPr>
            <p:cNvSpPr>
              <a:spLocks noChangeShapeType="1"/>
            </p:cNvSpPr>
            <p:nvPr/>
          </p:nvSpPr>
          <p:spPr bwMode="auto">
            <a:xfrm>
              <a:off x="1752600" y="4191000"/>
              <a:ext cx="509588"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23" name="Line 14">
              <a:extLst>
                <a:ext uri="{FF2B5EF4-FFF2-40B4-BE49-F238E27FC236}">
                  <a16:creationId xmlns:a16="http://schemas.microsoft.com/office/drawing/2014/main" id="{7E95C85F-E190-F645-8F0A-D6B8847869C8}"/>
                </a:ext>
              </a:extLst>
            </p:cNvPr>
            <p:cNvSpPr>
              <a:spLocks noChangeShapeType="1"/>
            </p:cNvSpPr>
            <p:nvPr/>
          </p:nvSpPr>
          <p:spPr bwMode="auto">
            <a:xfrm>
              <a:off x="1752600" y="4876800"/>
              <a:ext cx="509588"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24" name="Line 15">
              <a:extLst>
                <a:ext uri="{FF2B5EF4-FFF2-40B4-BE49-F238E27FC236}">
                  <a16:creationId xmlns:a16="http://schemas.microsoft.com/office/drawing/2014/main" id="{E3B4C762-F3EE-DD4A-BC96-CB25B0183A74}"/>
                </a:ext>
              </a:extLst>
            </p:cNvPr>
            <p:cNvSpPr>
              <a:spLocks noChangeShapeType="1"/>
            </p:cNvSpPr>
            <p:nvPr/>
          </p:nvSpPr>
          <p:spPr bwMode="auto">
            <a:xfrm>
              <a:off x="2590800" y="3352800"/>
              <a:ext cx="800100" cy="15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25" name="Line 16">
              <a:extLst>
                <a:ext uri="{FF2B5EF4-FFF2-40B4-BE49-F238E27FC236}">
                  <a16:creationId xmlns:a16="http://schemas.microsoft.com/office/drawing/2014/main" id="{280BEAD9-8D01-6248-8635-224745D27D62}"/>
                </a:ext>
              </a:extLst>
            </p:cNvPr>
            <p:cNvSpPr>
              <a:spLocks noChangeShapeType="1"/>
            </p:cNvSpPr>
            <p:nvPr/>
          </p:nvSpPr>
          <p:spPr bwMode="auto">
            <a:xfrm>
              <a:off x="2514600" y="4876800"/>
              <a:ext cx="800100" cy="15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cxnSp>
          <p:nvCxnSpPr>
            <p:cNvPr id="26" name="AutoShape 17">
              <a:extLst>
                <a:ext uri="{FF2B5EF4-FFF2-40B4-BE49-F238E27FC236}">
                  <a16:creationId xmlns:a16="http://schemas.microsoft.com/office/drawing/2014/main" id="{893788BB-B707-D449-BA26-F96C9C272468}"/>
                </a:ext>
              </a:extLst>
            </p:cNvPr>
            <p:cNvCxnSpPr>
              <a:cxnSpLocks noChangeShapeType="1"/>
              <a:stCxn id="25" idx="1"/>
              <a:endCxn id="20" idx="3"/>
            </p:cNvCxnSpPr>
            <p:nvPr/>
          </p:nvCxnSpPr>
          <p:spPr bwMode="auto">
            <a:xfrm flipV="1">
              <a:off x="3314700" y="4367213"/>
              <a:ext cx="701675" cy="525462"/>
            </a:xfrm>
            <a:prstGeom prst="straightConnector1">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Line 18">
              <a:extLst>
                <a:ext uri="{FF2B5EF4-FFF2-40B4-BE49-F238E27FC236}">
                  <a16:creationId xmlns:a16="http://schemas.microsoft.com/office/drawing/2014/main" id="{913F4F56-4499-8C40-947B-7ADE73D8590F}"/>
                </a:ext>
              </a:extLst>
            </p:cNvPr>
            <p:cNvSpPr>
              <a:spLocks noChangeShapeType="1"/>
            </p:cNvSpPr>
            <p:nvPr/>
          </p:nvSpPr>
          <p:spPr bwMode="auto">
            <a:xfrm flipH="1">
              <a:off x="4343400" y="4191000"/>
              <a:ext cx="509588"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28" name="Line 19">
              <a:extLst>
                <a:ext uri="{FF2B5EF4-FFF2-40B4-BE49-F238E27FC236}">
                  <a16:creationId xmlns:a16="http://schemas.microsoft.com/office/drawing/2014/main" id="{E82757F0-0CB3-D749-870A-0DB1784F089C}"/>
                </a:ext>
              </a:extLst>
            </p:cNvPr>
            <p:cNvSpPr>
              <a:spLocks noChangeShapeType="1"/>
            </p:cNvSpPr>
            <p:nvPr/>
          </p:nvSpPr>
          <p:spPr bwMode="auto">
            <a:xfrm flipH="1">
              <a:off x="1676400" y="3429000"/>
              <a:ext cx="509588"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29" name="Line 20">
              <a:extLst>
                <a:ext uri="{FF2B5EF4-FFF2-40B4-BE49-F238E27FC236}">
                  <a16:creationId xmlns:a16="http://schemas.microsoft.com/office/drawing/2014/main" id="{D4A5750D-CCE6-9F42-8E41-30DDAD8D8F39}"/>
                </a:ext>
              </a:extLst>
            </p:cNvPr>
            <p:cNvSpPr>
              <a:spLocks noChangeShapeType="1"/>
            </p:cNvSpPr>
            <p:nvPr/>
          </p:nvSpPr>
          <p:spPr bwMode="auto">
            <a:xfrm flipH="1">
              <a:off x="1676400" y="4343400"/>
              <a:ext cx="509588"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0" name="Line 21">
              <a:extLst>
                <a:ext uri="{FF2B5EF4-FFF2-40B4-BE49-F238E27FC236}">
                  <a16:creationId xmlns:a16="http://schemas.microsoft.com/office/drawing/2014/main" id="{3BC57F75-D37B-9347-B6E7-0C0E4C7DE725}"/>
                </a:ext>
              </a:extLst>
            </p:cNvPr>
            <p:cNvSpPr>
              <a:spLocks noChangeShapeType="1"/>
            </p:cNvSpPr>
            <p:nvPr/>
          </p:nvSpPr>
          <p:spPr bwMode="auto">
            <a:xfrm flipH="1">
              <a:off x="1676400" y="5029200"/>
              <a:ext cx="509588"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1" name="Line 22">
              <a:extLst>
                <a:ext uri="{FF2B5EF4-FFF2-40B4-BE49-F238E27FC236}">
                  <a16:creationId xmlns:a16="http://schemas.microsoft.com/office/drawing/2014/main" id="{76A491E8-8140-D24E-8F33-53BA17BF9BFC}"/>
                </a:ext>
              </a:extLst>
            </p:cNvPr>
            <p:cNvSpPr>
              <a:spLocks noChangeShapeType="1"/>
            </p:cNvSpPr>
            <p:nvPr/>
          </p:nvSpPr>
          <p:spPr bwMode="auto">
            <a:xfrm flipH="1">
              <a:off x="3276600" y="4419600"/>
              <a:ext cx="654050" cy="631825"/>
            </a:xfrm>
            <a:prstGeom prst="line">
              <a:avLst/>
            </a:prstGeom>
            <a:noFill/>
            <a:ln w="285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2" name="Line 23">
              <a:extLst>
                <a:ext uri="{FF2B5EF4-FFF2-40B4-BE49-F238E27FC236}">
                  <a16:creationId xmlns:a16="http://schemas.microsoft.com/office/drawing/2014/main" id="{D7F1E323-2AF8-1945-9387-E11BFCA4EE13}"/>
                </a:ext>
              </a:extLst>
            </p:cNvPr>
            <p:cNvSpPr>
              <a:spLocks noChangeShapeType="1"/>
            </p:cNvSpPr>
            <p:nvPr/>
          </p:nvSpPr>
          <p:spPr bwMode="auto">
            <a:xfrm flipH="1">
              <a:off x="2514600" y="4267200"/>
              <a:ext cx="1381125"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3" name="Line 24">
              <a:extLst>
                <a:ext uri="{FF2B5EF4-FFF2-40B4-BE49-F238E27FC236}">
                  <a16:creationId xmlns:a16="http://schemas.microsoft.com/office/drawing/2014/main" id="{5718CA4F-A59E-C144-8C8C-E9D56129240E}"/>
                </a:ext>
              </a:extLst>
            </p:cNvPr>
            <p:cNvSpPr>
              <a:spLocks noChangeShapeType="1"/>
            </p:cNvSpPr>
            <p:nvPr/>
          </p:nvSpPr>
          <p:spPr bwMode="auto">
            <a:xfrm>
              <a:off x="2590800" y="4114800"/>
              <a:ext cx="1381125"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4" name="Line 25">
              <a:extLst>
                <a:ext uri="{FF2B5EF4-FFF2-40B4-BE49-F238E27FC236}">
                  <a16:creationId xmlns:a16="http://schemas.microsoft.com/office/drawing/2014/main" id="{CF3A87E6-A3D3-B748-A4E6-BCB9F196D217}"/>
                </a:ext>
              </a:extLst>
            </p:cNvPr>
            <p:cNvSpPr>
              <a:spLocks noChangeShapeType="1"/>
            </p:cNvSpPr>
            <p:nvPr/>
          </p:nvSpPr>
          <p:spPr bwMode="auto">
            <a:xfrm flipH="1">
              <a:off x="2514600" y="5029200"/>
              <a:ext cx="800100"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5" name="Line 26">
              <a:extLst>
                <a:ext uri="{FF2B5EF4-FFF2-40B4-BE49-F238E27FC236}">
                  <a16:creationId xmlns:a16="http://schemas.microsoft.com/office/drawing/2014/main" id="{A81C5AEB-87B0-094F-BF2B-9B9A170BFA4D}"/>
                </a:ext>
              </a:extLst>
            </p:cNvPr>
            <p:cNvSpPr>
              <a:spLocks noChangeShapeType="1"/>
            </p:cNvSpPr>
            <p:nvPr/>
          </p:nvSpPr>
          <p:spPr bwMode="auto">
            <a:xfrm>
              <a:off x="3429000" y="3352800"/>
              <a:ext cx="727075" cy="631825"/>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6" name="Line 27">
              <a:extLst>
                <a:ext uri="{FF2B5EF4-FFF2-40B4-BE49-F238E27FC236}">
                  <a16:creationId xmlns:a16="http://schemas.microsoft.com/office/drawing/2014/main" id="{48543607-CC60-0F42-8E2F-19B6B0BFD2CA}"/>
                </a:ext>
              </a:extLst>
            </p:cNvPr>
            <p:cNvSpPr>
              <a:spLocks noChangeShapeType="1"/>
            </p:cNvSpPr>
            <p:nvPr/>
          </p:nvSpPr>
          <p:spPr bwMode="auto">
            <a:xfrm flipH="1" flipV="1">
              <a:off x="3352800" y="3429000"/>
              <a:ext cx="654050" cy="554038"/>
            </a:xfrm>
            <a:prstGeom prst="line">
              <a:avLst/>
            </a:prstGeom>
            <a:noFill/>
            <a:ln w="28575">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7" name="Line 28">
              <a:extLst>
                <a:ext uri="{FF2B5EF4-FFF2-40B4-BE49-F238E27FC236}">
                  <a16:creationId xmlns:a16="http://schemas.microsoft.com/office/drawing/2014/main" id="{B2A7CC3B-F2F6-814C-9742-CB5026084084}"/>
                </a:ext>
              </a:extLst>
            </p:cNvPr>
            <p:cNvSpPr>
              <a:spLocks noChangeShapeType="1"/>
            </p:cNvSpPr>
            <p:nvPr/>
          </p:nvSpPr>
          <p:spPr bwMode="auto">
            <a:xfrm flipH="1">
              <a:off x="2590800" y="3429000"/>
              <a:ext cx="800100"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8" name="Line 29">
              <a:extLst>
                <a:ext uri="{FF2B5EF4-FFF2-40B4-BE49-F238E27FC236}">
                  <a16:creationId xmlns:a16="http://schemas.microsoft.com/office/drawing/2014/main" id="{A7DA4DB0-068A-EA40-A8DD-629FA58E2A6F}"/>
                </a:ext>
              </a:extLst>
            </p:cNvPr>
            <p:cNvSpPr>
              <a:spLocks noChangeShapeType="1"/>
            </p:cNvSpPr>
            <p:nvPr/>
          </p:nvSpPr>
          <p:spPr bwMode="auto">
            <a:xfrm>
              <a:off x="4343400" y="4038600"/>
              <a:ext cx="509588"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39" name="Line 30">
              <a:extLst>
                <a:ext uri="{FF2B5EF4-FFF2-40B4-BE49-F238E27FC236}">
                  <a16:creationId xmlns:a16="http://schemas.microsoft.com/office/drawing/2014/main" id="{F95830A5-7CCB-9340-BBA1-BDDFEB2E7BB5}"/>
                </a:ext>
              </a:extLst>
            </p:cNvPr>
            <p:cNvSpPr>
              <a:spLocks noChangeShapeType="1"/>
            </p:cNvSpPr>
            <p:nvPr/>
          </p:nvSpPr>
          <p:spPr bwMode="auto">
            <a:xfrm>
              <a:off x="5228362" y="3721389"/>
              <a:ext cx="509587" cy="1588"/>
            </a:xfrm>
            <a:prstGeom prst="line">
              <a:avLst/>
            </a:prstGeom>
            <a:noFill/>
            <a:ln w="28575">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dirty="0"/>
            </a:p>
          </p:txBody>
        </p:sp>
        <p:sp>
          <p:nvSpPr>
            <p:cNvPr id="40" name="Line 33">
              <a:extLst>
                <a:ext uri="{FF2B5EF4-FFF2-40B4-BE49-F238E27FC236}">
                  <a16:creationId xmlns:a16="http://schemas.microsoft.com/office/drawing/2014/main" id="{F902C0EE-A0CB-7741-AB03-0E1CD7BA792E}"/>
                </a:ext>
              </a:extLst>
            </p:cNvPr>
            <p:cNvSpPr>
              <a:spLocks noChangeShapeType="1"/>
            </p:cNvSpPr>
            <p:nvPr/>
          </p:nvSpPr>
          <p:spPr bwMode="auto">
            <a:xfrm flipH="1">
              <a:off x="5207725" y="4513695"/>
              <a:ext cx="509587" cy="1588"/>
            </a:xfrm>
            <a:prstGeom prst="line">
              <a:avLst/>
            </a:prstGeom>
            <a:noFill/>
            <a:ln w="28575">
              <a:solidFill>
                <a:schemeClr val="tx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grpSp>
      <p:sp>
        <p:nvSpPr>
          <p:cNvPr id="41" name="Text Box 31">
            <a:extLst>
              <a:ext uri="{FF2B5EF4-FFF2-40B4-BE49-F238E27FC236}">
                <a16:creationId xmlns:a16="http://schemas.microsoft.com/office/drawing/2014/main" id="{757524B3-6872-AA41-9CFB-F72380CBC9E6}"/>
              </a:ext>
            </a:extLst>
          </p:cNvPr>
          <p:cNvSpPr txBox="1">
            <a:spLocks noChangeArrowheads="1"/>
          </p:cNvSpPr>
          <p:nvPr/>
        </p:nvSpPr>
        <p:spPr bwMode="auto">
          <a:xfrm>
            <a:off x="5003675" y="3687243"/>
            <a:ext cx="26908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i="1" dirty="0">
                <a:solidFill>
                  <a:srgbClr val="009900"/>
                </a:solidFill>
              </a:rPr>
              <a:t>Network activation</a:t>
            </a:r>
          </a:p>
          <a:p>
            <a:r>
              <a:rPr lang="en-US" altLang="en-US" sz="1400" i="1" dirty="0">
                <a:solidFill>
                  <a:srgbClr val="009900"/>
                </a:solidFill>
              </a:rPr>
              <a:t>Forward Step</a:t>
            </a:r>
            <a:endParaRPr lang="en-US" altLang="en-US" sz="1400" dirty="0"/>
          </a:p>
        </p:txBody>
      </p:sp>
      <p:sp>
        <p:nvSpPr>
          <p:cNvPr id="42" name="Text Box 32">
            <a:extLst>
              <a:ext uri="{FF2B5EF4-FFF2-40B4-BE49-F238E27FC236}">
                <a16:creationId xmlns:a16="http://schemas.microsoft.com/office/drawing/2014/main" id="{3E5F1F9C-6F02-5B44-AEC2-D45F4E117C0C}"/>
              </a:ext>
            </a:extLst>
          </p:cNvPr>
          <p:cNvSpPr txBox="1">
            <a:spLocks noChangeArrowheads="1"/>
          </p:cNvSpPr>
          <p:nvPr/>
        </p:nvSpPr>
        <p:spPr bwMode="auto">
          <a:xfrm>
            <a:off x="4961048" y="4109051"/>
            <a:ext cx="19307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400" i="1" dirty="0">
                <a:solidFill>
                  <a:schemeClr val="tx2"/>
                </a:solidFill>
              </a:rPr>
              <a:t>Error propagation</a:t>
            </a:r>
          </a:p>
          <a:p>
            <a:r>
              <a:rPr lang="en-US" altLang="en-US" sz="1400" i="1" dirty="0">
                <a:solidFill>
                  <a:schemeClr val="tx2"/>
                </a:solidFill>
              </a:rPr>
              <a:t>Backward Step</a:t>
            </a:r>
            <a:endParaRPr lang="en-US" altLang="en-US" sz="1400" dirty="0"/>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4D1D29A-F93E-994E-9AF3-0FAF7EAA1B79}"/>
                  </a:ext>
                </a:extLst>
              </p:cNvPr>
              <p:cNvSpPr txBox="1"/>
              <p:nvPr/>
            </p:nvSpPr>
            <p:spPr>
              <a:xfrm>
                <a:off x="6636450" y="3958294"/>
                <a:ext cx="1699376"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𝑊</m:t>
                      </m:r>
                      <m:r>
                        <a:rPr lang="en-CA" b="0" i="1" smtClean="0">
                          <a:latin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𝑊</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𝜂</m:t>
                      </m:r>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𝐸</m:t>
                          </m:r>
                        </m:num>
                        <m:den>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𝑊</m:t>
                          </m:r>
                        </m:den>
                      </m:f>
                    </m:oMath>
                  </m:oMathPara>
                </a14:m>
                <a:endParaRPr lang="en-CA" dirty="0"/>
              </a:p>
            </p:txBody>
          </p:sp>
        </mc:Choice>
        <mc:Fallback xmlns="">
          <p:sp>
            <p:nvSpPr>
              <p:cNvPr id="43" name="TextBox 42">
                <a:extLst>
                  <a:ext uri="{FF2B5EF4-FFF2-40B4-BE49-F238E27FC236}">
                    <a16:creationId xmlns:a16="http://schemas.microsoft.com/office/drawing/2014/main" id="{54D1D29A-F93E-994E-9AF3-0FAF7EAA1B79}"/>
                  </a:ext>
                </a:extLst>
              </p:cNvPr>
              <p:cNvSpPr txBox="1">
                <a:spLocks noRot="1" noChangeAspect="1" noMove="1" noResize="1" noEditPoints="1" noAdjustHandles="1" noChangeArrowheads="1" noChangeShapeType="1" noTextEdit="1"/>
              </p:cNvSpPr>
              <p:nvPr/>
            </p:nvSpPr>
            <p:spPr>
              <a:xfrm>
                <a:off x="6636450" y="3958294"/>
                <a:ext cx="1699376" cy="525913"/>
              </a:xfrm>
              <a:prstGeom prst="rect">
                <a:avLst/>
              </a:prstGeom>
              <a:blipFill>
                <a:blip r:embed="rId2"/>
                <a:stretch>
                  <a:fillRect l="-2239" t="-4878" r="-2239" b="-14634"/>
                </a:stretch>
              </a:blipFill>
            </p:spPr>
            <p:txBody>
              <a:bodyPr/>
              <a:lstStyle/>
              <a:p>
                <a:r>
                  <a:rPr lang="en-US">
                    <a:noFill/>
                  </a:rPr>
                  <a:t> </a:t>
                </a:r>
              </a:p>
            </p:txBody>
          </p:sp>
        </mc:Fallback>
      </mc:AlternateContent>
    </p:spTree>
    <p:extLst>
      <p:ext uri="{BB962C8B-B14F-4D97-AF65-F5344CB8AC3E}">
        <p14:creationId xmlns:p14="http://schemas.microsoft.com/office/powerpoint/2010/main" val="2066436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Tensors from Python objects</a:t>
            </a:r>
            <a:endParaRPr lang="en-US" sz="2400" dirty="0"/>
          </a:p>
        </p:txBody>
      </p:sp>
      <p:sp>
        <p:nvSpPr>
          <p:cNvPr id="6" name="Content Placeholder 5">
            <a:extLst>
              <a:ext uri="{FF2B5EF4-FFF2-40B4-BE49-F238E27FC236}">
                <a16:creationId xmlns:a16="http://schemas.microsoft.com/office/drawing/2014/main" id="{BFD6CB80-54EB-594C-9A27-8078941E9F2B}"/>
              </a:ext>
            </a:extLst>
          </p:cNvPr>
          <p:cNvSpPr>
            <a:spLocks noGrp="1"/>
          </p:cNvSpPr>
          <p:nvPr>
            <p:ph idx="1"/>
          </p:nvPr>
        </p:nvSpPr>
        <p:spPr/>
        <p:txBody>
          <a:bodyPr/>
          <a:lstStyle/>
          <a:p>
            <a:pPr marL="0" indent="0">
              <a:buNone/>
            </a:pPr>
            <a:r>
              <a:rPr lang="en-CA" dirty="0"/>
              <a:t>import </a:t>
            </a:r>
            <a:r>
              <a:rPr lang="en-CA" dirty="0" err="1"/>
              <a:t>tensorflow</a:t>
            </a:r>
            <a:r>
              <a:rPr lang="en-CA" dirty="0"/>
              <a:t> as </a:t>
            </a:r>
            <a:r>
              <a:rPr lang="en-CA" dirty="0" err="1"/>
              <a:t>tf</a:t>
            </a:r>
            <a:endParaRPr lang="en-CA" dirty="0"/>
          </a:p>
          <a:p>
            <a:pPr marL="0" indent="0">
              <a:buNone/>
            </a:pPr>
            <a:r>
              <a:rPr lang="en-CA" dirty="0"/>
              <a:t>import </a:t>
            </a:r>
            <a:r>
              <a:rPr lang="en-CA" dirty="0" err="1"/>
              <a:t>numpy</a:t>
            </a:r>
            <a:r>
              <a:rPr lang="en-CA" dirty="0"/>
              <a:t> as np</a:t>
            </a:r>
          </a:p>
          <a:p>
            <a:pPr marL="0" indent="0">
              <a:buNone/>
            </a:pPr>
            <a:r>
              <a:rPr lang="en-CA" dirty="0"/>
              <a:t>a1dim = </a:t>
            </a:r>
            <a:r>
              <a:rPr lang="en-CA" dirty="0" err="1"/>
              <a:t>np.array</a:t>
            </a:r>
            <a:r>
              <a:rPr lang="en-CA" dirty="0"/>
              <a:t>([1,2,3,4,5])</a:t>
            </a:r>
          </a:p>
          <a:p>
            <a:pPr marL="0" indent="0">
              <a:buNone/>
            </a:pPr>
            <a:r>
              <a:rPr lang="en-CA" dirty="0"/>
              <a:t>print("a1dim Shape : ",a1dim.shape)</a:t>
            </a:r>
          </a:p>
          <a:p>
            <a:pPr marL="0" indent="0">
              <a:buNone/>
            </a:pPr>
            <a:endParaRPr lang="en-CA" dirty="0"/>
          </a:p>
          <a:p>
            <a:pPr marL="0" indent="0">
              <a:buNone/>
            </a:pPr>
            <a:r>
              <a:rPr lang="en-CA" dirty="0" err="1"/>
              <a:t>tf_t</a:t>
            </a:r>
            <a:r>
              <a:rPr lang="en-CA" dirty="0"/>
              <a:t>=</a:t>
            </a:r>
            <a:r>
              <a:rPr lang="en-CA" dirty="0" err="1">
                <a:solidFill>
                  <a:srgbClr val="FF0000"/>
                </a:solidFill>
              </a:rPr>
              <a:t>tf.convert_to_tensor</a:t>
            </a:r>
            <a:r>
              <a:rPr lang="en-CA" dirty="0"/>
              <a:t>(a1dim,dtype=tf.float64)</a:t>
            </a:r>
          </a:p>
          <a:p>
            <a:pPr marL="0" indent="0">
              <a:buNone/>
            </a:pPr>
            <a:r>
              <a:rPr lang="en-CA" dirty="0"/>
              <a:t>with </a:t>
            </a:r>
            <a:r>
              <a:rPr lang="en-CA" dirty="0" err="1"/>
              <a:t>tf.Session</a:t>
            </a:r>
            <a:r>
              <a:rPr lang="en-CA" dirty="0"/>
              <a:t>() as </a:t>
            </a:r>
            <a:r>
              <a:rPr lang="en-CA" dirty="0" err="1"/>
              <a:t>tfs</a:t>
            </a:r>
            <a:r>
              <a:rPr lang="en-CA" dirty="0"/>
              <a:t>:</a:t>
            </a:r>
          </a:p>
          <a:p>
            <a:pPr marL="0" indent="0">
              <a:buNone/>
            </a:pPr>
            <a:r>
              <a:rPr lang="en-CA" dirty="0"/>
              <a:t> print('</a:t>
            </a:r>
            <a:r>
              <a:rPr lang="en-CA" dirty="0" err="1"/>
              <a:t>tf_t</a:t>
            </a:r>
            <a:r>
              <a:rPr lang="en-CA" dirty="0"/>
              <a:t> : ',</a:t>
            </a:r>
            <a:r>
              <a:rPr lang="en-CA" dirty="0" err="1"/>
              <a:t>tf_t</a:t>
            </a:r>
            <a:r>
              <a:rPr lang="en-CA" dirty="0"/>
              <a:t>)</a:t>
            </a:r>
          </a:p>
          <a:p>
            <a:pPr marL="0" indent="0">
              <a:buNone/>
            </a:pPr>
            <a:endParaRPr lang="en-CA" dirty="0"/>
          </a:p>
          <a:p>
            <a:pPr marL="0" indent="0">
              <a:buNone/>
            </a:pPr>
            <a:r>
              <a:rPr lang="en-CA" dirty="0"/>
              <a:t> print('run(</a:t>
            </a:r>
            <a:r>
              <a:rPr lang="en-CA" dirty="0" err="1"/>
              <a:t>tf_t</a:t>
            </a:r>
            <a:r>
              <a:rPr lang="en-CA" dirty="0"/>
              <a:t>) : \n',</a:t>
            </a:r>
            <a:r>
              <a:rPr lang="en-CA" dirty="0" err="1"/>
              <a:t>tfs.run</a:t>
            </a:r>
            <a:r>
              <a:rPr lang="en-CA" dirty="0"/>
              <a:t>(</a:t>
            </a:r>
            <a:r>
              <a:rPr lang="en-CA" dirty="0" err="1"/>
              <a:t>tf_t</a:t>
            </a:r>
            <a:r>
              <a:rPr lang="en-CA" dirty="0"/>
              <a:t>))</a:t>
            </a:r>
          </a:p>
          <a:p>
            <a:pPr marL="0" indent="0">
              <a:buNone/>
            </a:pPr>
            <a:r>
              <a:rPr lang="en-CA" dirty="0"/>
              <a:t> </a:t>
            </a:r>
            <a:r>
              <a:rPr lang="en-CA" dirty="0" err="1"/>
              <a:t>tfs.close</a:t>
            </a:r>
            <a:r>
              <a:rPr lang="en-CA" dirty="0"/>
              <a:t>()</a:t>
            </a:r>
          </a:p>
          <a:p>
            <a:pPr marL="0" indent="0">
              <a:buNone/>
            </a:pPr>
            <a:endParaRPr lang="en-US" sz="1400" dirty="0"/>
          </a:p>
        </p:txBody>
      </p:sp>
    </p:spTree>
    <p:extLst>
      <p:ext uri="{BB962C8B-B14F-4D97-AF65-F5344CB8AC3E}">
        <p14:creationId xmlns:p14="http://schemas.microsoft.com/office/powerpoint/2010/main" val="952236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Constants</a:t>
            </a:r>
          </a:p>
        </p:txBody>
      </p:sp>
      <p:sp>
        <p:nvSpPr>
          <p:cNvPr id="6" name="Content Placeholder 5">
            <a:extLst>
              <a:ext uri="{FF2B5EF4-FFF2-40B4-BE49-F238E27FC236}">
                <a16:creationId xmlns:a16="http://schemas.microsoft.com/office/drawing/2014/main" id="{BFD6CB80-54EB-594C-9A27-8078941E9F2B}"/>
              </a:ext>
            </a:extLst>
          </p:cNvPr>
          <p:cNvSpPr>
            <a:spLocks noGrp="1"/>
          </p:cNvSpPr>
          <p:nvPr>
            <p:ph idx="1"/>
          </p:nvPr>
        </p:nvSpPr>
        <p:spPr/>
        <p:txBody>
          <a:bodyPr>
            <a:normAutofit lnSpcReduction="10000"/>
          </a:bodyPr>
          <a:lstStyle/>
          <a:p>
            <a:r>
              <a:rPr lang="en-US" sz="1400" dirty="0"/>
              <a:t>You can create constants of scalar or tensor values. </a:t>
            </a:r>
          </a:p>
          <a:p>
            <a:pPr lvl="1"/>
            <a:r>
              <a:rPr lang="en-US" sz="1400" dirty="0"/>
              <a:t>a = </a:t>
            </a:r>
            <a:r>
              <a:rPr lang="en-US" sz="1400" dirty="0" err="1"/>
              <a:t>tf.constant</a:t>
            </a:r>
            <a:r>
              <a:rPr lang="en-US" sz="1400" dirty="0"/>
              <a:t>([2, 2], name="vector") </a:t>
            </a:r>
          </a:p>
          <a:p>
            <a:pPr lvl="1"/>
            <a:r>
              <a:rPr lang="en-US" sz="1400" dirty="0"/>
              <a:t>b = </a:t>
            </a:r>
            <a:r>
              <a:rPr lang="en-US" sz="1400" dirty="0" err="1"/>
              <a:t>tf.constant</a:t>
            </a:r>
            <a:r>
              <a:rPr lang="en-US" sz="1400" dirty="0"/>
              <a:t>([[0, 1], [2, 3]], name="b")</a:t>
            </a:r>
          </a:p>
          <a:p>
            <a:endParaRPr lang="en-US" sz="1400" dirty="0"/>
          </a:p>
          <a:p>
            <a:r>
              <a:rPr lang="en-US" sz="1400" dirty="0"/>
              <a:t>You can create tensors whose elements are of a specific value </a:t>
            </a:r>
          </a:p>
          <a:p>
            <a:r>
              <a:rPr lang="en-US" sz="1400" dirty="0"/>
              <a:t>Example:</a:t>
            </a:r>
          </a:p>
          <a:p>
            <a:pPr lvl="1"/>
            <a:r>
              <a:rPr lang="pt-BR" sz="1400" dirty="0" err="1"/>
              <a:t>tf.zeros</a:t>
            </a:r>
            <a:r>
              <a:rPr lang="pt-BR" sz="1400" dirty="0"/>
              <a:t>([2, 3], tf.int32) ==&gt; [[0, 0, 0], [0, 0, 0]] </a:t>
            </a:r>
          </a:p>
          <a:p>
            <a:pPr lvl="1"/>
            <a:r>
              <a:rPr lang="en-US" sz="1400" dirty="0" err="1"/>
              <a:t>tf.zeros_like</a:t>
            </a:r>
            <a:r>
              <a:rPr lang="en-US" sz="1400" dirty="0"/>
              <a:t>(b) ==&gt; [[0, 0], [0, 0]]</a:t>
            </a:r>
          </a:p>
          <a:p>
            <a:pPr lvl="1"/>
            <a:r>
              <a:rPr lang="en-US" sz="1400" dirty="0" err="1"/>
              <a:t>tf.ones</a:t>
            </a:r>
            <a:r>
              <a:rPr lang="en-US" sz="1400" dirty="0"/>
              <a:t>(shape, </a:t>
            </a:r>
            <a:r>
              <a:rPr lang="en-US" sz="1400" dirty="0" err="1"/>
              <a:t>dtype</a:t>
            </a:r>
            <a:r>
              <a:rPr lang="en-US" sz="1400" dirty="0"/>
              <a:t>=tf.float32, name=None) </a:t>
            </a:r>
          </a:p>
          <a:p>
            <a:pPr lvl="1"/>
            <a:r>
              <a:rPr lang="en-US" sz="1400" dirty="0" err="1"/>
              <a:t>tf.ones_like</a:t>
            </a:r>
            <a:r>
              <a:rPr lang="en-US" sz="1400" dirty="0"/>
              <a:t>(</a:t>
            </a:r>
            <a:r>
              <a:rPr lang="en-US" sz="1400" dirty="0" err="1"/>
              <a:t>input_tensor</a:t>
            </a:r>
            <a:r>
              <a:rPr lang="en-US" sz="1400" dirty="0"/>
              <a:t>, </a:t>
            </a:r>
            <a:r>
              <a:rPr lang="en-US" sz="1400" dirty="0" err="1"/>
              <a:t>dtype</a:t>
            </a:r>
            <a:r>
              <a:rPr lang="en-US" sz="1400" dirty="0"/>
              <a:t>=None, name=None, optimize=True) </a:t>
            </a:r>
          </a:p>
          <a:p>
            <a:pPr lvl="1"/>
            <a:r>
              <a:rPr lang="es-ES" sz="1400" dirty="0" err="1"/>
              <a:t>tf.fill</a:t>
            </a:r>
            <a:r>
              <a:rPr lang="es-ES" sz="1400" dirty="0"/>
              <a:t>([2, 3], 5) ==&gt; [[5, 5, 5], [5, 5, 5]]</a:t>
            </a:r>
          </a:p>
          <a:p>
            <a:pPr lvl="1"/>
            <a:r>
              <a:rPr lang="en-US" sz="1400" dirty="0" err="1"/>
              <a:t>tf.linspace</a:t>
            </a:r>
            <a:r>
              <a:rPr lang="en-US" sz="1400" dirty="0"/>
              <a:t>(10.0, 13.0, 4, name=“whatever") ==&gt; [10.0 11.0 12.0 13.0]</a:t>
            </a:r>
          </a:p>
          <a:p>
            <a:pPr lvl="1"/>
            <a:r>
              <a:rPr lang="en-US" sz="1400" dirty="0"/>
              <a:t># 'start' is 3, 'limit' is 1, 'delta' is -0.5 </a:t>
            </a:r>
          </a:p>
          <a:p>
            <a:pPr lvl="2"/>
            <a:r>
              <a:rPr lang="en-US" sz="1400" dirty="0" err="1"/>
              <a:t>tf.range</a:t>
            </a:r>
            <a:r>
              <a:rPr lang="en-US" sz="1400" dirty="0"/>
              <a:t>(start, limit, delta) ==&gt; [3, 2.5, 2, 1.5] </a:t>
            </a:r>
          </a:p>
          <a:p>
            <a:pPr marL="0" indent="0">
              <a:buNone/>
            </a:pPr>
            <a:endParaRPr lang="en-US" sz="1400" dirty="0"/>
          </a:p>
        </p:txBody>
      </p:sp>
    </p:spTree>
    <p:extLst>
      <p:ext uri="{BB962C8B-B14F-4D97-AF65-F5344CB8AC3E}">
        <p14:creationId xmlns:p14="http://schemas.microsoft.com/office/powerpoint/2010/main" val="3983615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Variable</a:t>
            </a:r>
          </a:p>
        </p:txBody>
      </p:sp>
      <p:sp>
        <p:nvSpPr>
          <p:cNvPr id="6" name="Content Placeholder 5">
            <a:extLst>
              <a:ext uri="{FF2B5EF4-FFF2-40B4-BE49-F238E27FC236}">
                <a16:creationId xmlns:a16="http://schemas.microsoft.com/office/drawing/2014/main" id="{BFD6CB80-54EB-594C-9A27-8078941E9F2B}"/>
              </a:ext>
            </a:extLst>
          </p:cNvPr>
          <p:cNvSpPr>
            <a:spLocks noGrp="1"/>
          </p:cNvSpPr>
          <p:nvPr>
            <p:ph idx="1"/>
          </p:nvPr>
        </p:nvSpPr>
        <p:spPr/>
        <p:txBody>
          <a:bodyPr>
            <a:normAutofit/>
          </a:bodyPr>
          <a:lstStyle/>
          <a:p>
            <a:r>
              <a:rPr lang="en-US" dirty="0"/>
              <a:t>Persistent, mutable handles to in-memory buffers storing tensors.</a:t>
            </a:r>
          </a:p>
          <a:p>
            <a:r>
              <a:rPr lang="en-US" dirty="0"/>
              <a:t>During the optimization process TensorFlow tunes the parameters of the model.</a:t>
            </a:r>
          </a:p>
          <a:p>
            <a:r>
              <a:rPr lang="en-US" dirty="0"/>
              <a:t>Variables are in memory buffers containing tensors. </a:t>
            </a:r>
          </a:p>
          <a:p>
            <a:r>
              <a:rPr lang="en-US" dirty="0"/>
              <a:t>They must be explicitly initialized and can be saved to disk during and after training.</a:t>
            </a:r>
          </a:p>
          <a:p>
            <a:pPr lvl="1"/>
            <a:r>
              <a:rPr lang="en-US" dirty="0"/>
              <a:t>a = </a:t>
            </a:r>
            <a:r>
              <a:rPr lang="en-US" dirty="0" err="1"/>
              <a:t>tf.Variable</a:t>
            </a:r>
            <a:r>
              <a:rPr lang="en-US" dirty="0"/>
              <a:t>(222, name="scalar") </a:t>
            </a:r>
          </a:p>
          <a:p>
            <a:pPr lvl="1"/>
            <a:r>
              <a:rPr lang="en-US" dirty="0"/>
              <a:t>b = </a:t>
            </a:r>
            <a:r>
              <a:rPr lang="en-US" dirty="0" err="1"/>
              <a:t>tf.Variable</a:t>
            </a:r>
            <a:r>
              <a:rPr lang="en-US" dirty="0"/>
              <a:t>([4, 6], name="vector")</a:t>
            </a:r>
          </a:p>
          <a:p>
            <a:pPr lvl="1"/>
            <a:r>
              <a:rPr lang="en-US" dirty="0"/>
              <a:t>c = </a:t>
            </a:r>
            <a:r>
              <a:rPr lang="en-US" dirty="0" err="1"/>
              <a:t>tf.Variable</a:t>
            </a:r>
            <a:r>
              <a:rPr lang="en-US" dirty="0"/>
              <a:t>([[1 ,2], [3, 4]], name="matrix")</a:t>
            </a:r>
          </a:p>
          <a:p>
            <a:pPr lvl="1"/>
            <a:r>
              <a:rPr lang="en-US" dirty="0"/>
              <a:t>w = </a:t>
            </a:r>
            <a:r>
              <a:rPr lang="en-US" dirty="0" err="1"/>
              <a:t>tf.Variable</a:t>
            </a:r>
            <a:r>
              <a:rPr lang="en-US" dirty="0"/>
              <a:t>(</a:t>
            </a:r>
            <a:r>
              <a:rPr lang="en-US" dirty="0" err="1"/>
              <a:t>tf.zeros</a:t>
            </a:r>
            <a:r>
              <a:rPr lang="en-US" dirty="0"/>
              <a:t>([789,65])) </a:t>
            </a:r>
            <a:endParaRPr lang="en-CA" dirty="0"/>
          </a:p>
          <a:p>
            <a:pPr marL="0" indent="0">
              <a:buNone/>
            </a:pPr>
            <a:endParaRPr lang="en-US" sz="1400" dirty="0"/>
          </a:p>
        </p:txBody>
      </p:sp>
    </p:spTree>
    <p:extLst>
      <p:ext uri="{BB962C8B-B14F-4D97-AF65-F5344CB8AC3E}">
        <p14:creationId xmlns:p14="http://schemas.microsoft.com/office/powerpoint/2010/main" val="1835604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Variable example</a:t>
            </a:r>
          </a:p>
        </p:txBody>
      </p:sp>
      <p:sp>
        <p:nvSpPr>
          <p:cNvPr id="6" name="Content Placeholder 5">
            <a:extLst>
              <a:ext uri="{FF2B5EF4-FFF2-40B4-BE49-F238E27FC236}">
                <a16:creationId xmlns:a16="http://schemas.microsoft.com/office/drawing/2014/main" id="{BFD6CB80-54EB-594C-9A27-8078941E9F2B}"/>
              </a:ext>
            </a:extLst>
          </p:cNvPr>
          <p:cNvSpPr>
            <a:spLocks noGrp="1"/>
          </p:cNvSpPr>
          <p:nvPr>
            <p:ph idx="1"/>
          </p:nvPr>
        </p:nvSpPr>
        <p:spPr/>
        <p:txBody>
          <a:bodyPr>
            <a:normAutofit/>
          </a:bodyPr>
          <a:lstStyle/>
          <a:p>
            <a:pPr marL="0" indent="0">
              <a:buNone/>
            </a:pPr>
            <a:r>
              <a:rPr lang="en-US" dirty="0"/>
              <a:t># create graph</a:t>
            </a:r>
          </a:p>
          <a:p>
            <a:pPr marL="0" indent="0">
              <a:buNone/>
            </a:pPr>
            <a:r>
              <a:rPr lang="en-US" dirty="0"/>
              <a:t>a = </a:t>
            </a:r>
            <a:r>
              <a:rPr lang="en-US" dirty="0" err="1"/>
              <a:t>tf.get_variable</a:t>
            </a:r>
            <a:r>
              <a:rPr lang="en-US" dirty="0"/>
              <a:t>(name="A", initializer=</a:t>
            </a:r>
            <a:r>
              <a:rPr lang="en-US" dirty="0" err="1"/>
              <a:t>tf.constant</a:t>
            </a:r>
            <a:r>
              <a:rPr lang="en-US" dirty="0"/>
              <a:t>(2))</a:t>
            </a:r>
          </a:p>
          <a:p>
            <a:pPr marL="0" indent="0">
              <a:buNone/>
            </a:pPr>
            <a:r>
              <a:rPr lang="en-US" dirty="0"/>
              <a:t>b = </a:t>
            </a:r>
            <a:r>
              <a:rPr lang="en-US" dirty="0" err="1"/>
              <a:t>tf.get_variable</a:t>
            </a:r>
            <a:r>
              <a:rPr lang="en-US" dirty="0"/>
              <a:t>(name="B", initializer=</a:t>
            </a:r>
            <a:r>
              <a:rPr lang="en-US" dirty="0" err="1"/>
              <a:t>tf.constant</a:t>
            </a:r>
            <a:r>
              <a:rPr lang="en-US" dirty="0"/>
              <a:t>(3))</a:t>
            </a:r>
          </a:p>
          <a:p>
            <a:pPr marL="0" indent="0">
              <a:buNone/>
            </a:pPr>
            <a:r>
              <a:rPr lang="en-US" dirty="0"/>
              <a:t>c = </a:t>
            </a:r>
            <a:r>
              <a:rPr lang="en-US" dirty="0" err="1"/>
              <a:t>tf.add</a:t>
            </a:r>
            <a:r>
              <a:rPr lang="en-US" dirty="0"/>
              <a:t>(a, b, name="Add")</a:t>
            </a:r>
          </a:p>
          <a:p>
            <a:pPr marL="0" indent="0">
              <a:buNone/>
            </a:pPr>
            <a:r>
              <a:rPr lang="en-US" dirty="0"/>
              <a:t>#</a:t>
            </a:r>
            <a:r>
              <a:rPr lang="en-US" dirty="0" err="1"/>
              <a:t>init_op</a:t>
            </a:r>
            <a:r>
              <a:rPr lang="en-US" dirty="0"/>
              <a:t> = </a:t>
            </a:r>
            <a:r>
              <a:rPr lang="en-US" dirty="0" err="1"/>
              <a:t>tf.global_variables_initializer</a:t>
            </a:r>
            <a:r>
              <a:rPr lang="en-US" dirty="0"/>
              <a:t>()</a:t>
            </a:r>
          </a:p>
          <a:p>
            <a:pPr marL="0" indent="0">
              <a:buNone/>
            </a:pPr>
            <a:r>
              <a:rPr lang="en-US" dirty="0"/>
              <a:t>with </a:t>
            </a:r>
            <a:r>
              <a:rPr lang="en-US" dirty="0" err="1"/>
              <a:t>tf.Session</a:t>
            </a:r>
            <a:r>
              <a:rPr lang="en-US" dirty="0"/>
              <a:t>() as </a:t>
            </a:r>
            <a:r>
              <a:rPr lang="en-US" dirty="0" err="1"/>
              <a:t>sess</a:t>
            </a:r>
            <a:r>
              <a:rPr lang="en-US" dirty="0"/>
              <a:t>:</a:t>
            </a:r>
          </a:p>
          <a:p>
            <a:pPr marL="0" indent="0">
              <a:buNone/>
            </a:pPr>
            <a:r>
              <a:rPr lang="en-US" dirty="0"/>
              <a:t>    #</a:t>
            </a:r>
            <a:r>
              <a:rPr lang="en-US" dirty="0" err="1"/>
              <a:t>sess.run</a:t>
            </a:r>
            <a:r>
              <a:rPr lang="en-US" dirty="0"/>
              <a:t>(</a:t>
            </a:r>
            <a:r>
              <a:rPr lang="en-US" dirty="0" err="1"/>
              <a:t>init_op</a:t>
            </a:r>
            <a:r>
              <a:rPr lang="en-US" dirty="0"/>
              <a:t>)</a:t>
            </a:r>
          </a:p>
          <a:p>
            <a:pPr marL="0" indent="0">
              <a:buNone/>
            </a:pPr>
            <a:r>
              <a:rPr lang="en-US" dirty="0"/>
              <a:t>    print(</a:t>
            </a:r>
            <a:r>
              <a:rPr lang="en-US" dirty="0" err="1"/>
              <a:t>sess.run</a:t>
            </a:r>
            <a:r>
              <a:rPr lang="en-US" dirty="0"/>
              <a:t>(a))</a:t>
            </a:r>
          </a:p>
          <a:p>
            <a:pPr marL="0" indent="0">
              <a:buNone/>
            </a:pPr>
            <a:r>
              <a:rPr lang="en-US" dirty="0"/>
              <a:t>    print(</a:t>
            </a:r>
            <a:r>
              <a:rPr lang="en-US" dirty="0" err="1"/>
              <a:t>sess.run</a:t>
            </a:r>
            <a:r>
              <a:rPr lang="en-US" dirty="0"/>
              <a:t>(b))</a:t>
            </a:r>
          </a:p>
          <a:p>
            <a:pPr marL="0" indent="0">
              <a:buNone/>
            </a:pPr>
            <a:r>
              <a:rPr lang="en-US" dirty="0"/>
              <a:t>    print(</a:t>
            </a:r>
            <a:r>
              <a:rPr lang="en-US" dirty="0" err="1"/>
              <a:t>sess.run</a:t>
            </a:r>
            <a:r>
              <a:rPr lang="en-US" dirty="0"/>
              <a:t>(c))</a:t>
            </a:r>
            <a:endParaRPr lang="en-US" sz="1400" dirty="0"/>
          </a:p>
        </p:txBody>
      </p:sp>
    </p:spTree>
    <p:extLst>
      <p:ext uri="{BB962C8B-B14F-4D97-AF65-F5344CB8AC3E}">
        <p14:creationId xmlns:p14="http://schemas.microsoft.com/office/powerpoint/2010/main" val="282166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Inputs and Readers</a:t>
            </a:r>
            <a:endParaRPr lang="en-US" sz="2400" dirty="0"/>
          </a:p>
        </p:txBody>
      </p:sp>
      <p:sp>
        <p:nvSpPr>
          <p:cNvPr id="6" name="Content Placeholder 5">
            <a:extLst>
              <a:ext uri="{FF2B5EF4-FFF2-40B4-BE49-F238E27FC236}">
                <a16:creationId xmlns:a16="http://schemas.microsoft.com/office/drawing/2014/main" id="{BFD6CB80-54EB-594C-9A27-8078941E9F2B}"/>
              </a:ext>
            </a:extLst>
          </p:cNvPr>
          <p:cNvSpPr>
            <a:spLocks noGrp="1"/>
          </p:cNvSpPr>
          <p:nvPr>
            <p:ph idx="1"/>
          </p:nvPr>
        </p:nvSpPr>
        <p:spPr/>
        <p:txBody>
          <a:bodyPr>
            <a:normAutofit/>
          </a:bodyPr>
          <a:lstStyle/>
          <a:p>
            <a:r>
              <a:rPr lang="en-CA" dirty="0"/>
              <a:t>Placeholders</a:t>
            </a:r>
          </a:p>
          <a:p>
            <a:pPr lvl="1"/>
            <a:r>
              <a:rPr lang="en-US" dirty="0"/>
              <a:t>placeholder operation must be fed with data on execution. </a:t>
            </a:r>
          </a:p>
          <a:p>
            <a:pPr lvl="1"/>
            <a:r>
              <a:rPr lang="en-US" dirty="0"/>
              <a:t>provides an interface between the elements of the graph and the computational data of the problem</a:t>
            </a:r>
          </a:p>
          <a:p>
            <a:pPr lvl="1"/>
            <a:r>
              <a:rPr lang="en-US" dirty="0"/>
              <a:t>it allows us to create our operations and build our computation graph, without needing the data, but only a reference to it.</a:t>
            </a:r>
          </a:p>
          <a:p>
            <a:r>
              <a:rPr lang="en-US" dirty="0"/>
              <a:t>Readers</a:t>
            </a:r>
          </a:p>
          <a:p>
            <a:pPr lvl="1"/>
            <a:r>
              <a:rPr lang="en-US" dirty="0"/>
              <a:t>TensorFlow provides a set of Reader classes for reading data formats</a:t>
            </a:r>
          </a:p>
        </p:txBody>
      </p:sp>
    </p:spTree>
    <p:extLst>
      <p:ext uri="{BB962C8B-B14F-4D97-AF65-F5344CB8AC3E}">
        <p14:creationId xmlns:p14="http://schemas.microsoft.com/office/powerpoint/2010/main" val="3101822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Inputs and Readers</a:t>
            </a:r>
            <a:endParaRPr lang="en-US" sz="2400" dirty="0"/>
          </a:p>
        </p:txBody>
      </p:sp>
      <p:sp>
        <p:nvSpPr>
          <p:cNvPr id="6" name="Content Placeholder 5">
            <a:extLst>
              <a:ext uri="{FF2B5EF4-FFF2-40B4-BE49-F238E27FC236}">
                <a16:creationId xmlns:a16="http://schemas.microsoft.com/office/drawing/2014/main" id="{BFD6CB80-54EB-594C-9A27-8078941E9F2B}"/>
              </a:ext>
            </a:extLst>
          </p:cNvPr>
          <p:cNvSpPr>
            <a:spLocks noGrp="1"/>
          </p:cNvSpPr>
          <p:nvPr>
            <p:ph idx="1"/>
          </p:nvPr>
        </p:nvSpPr>
        <p:spPr/>
        <p:txBody>
          <a:bodyPr>
            <a:normAutofit/>
          </a:bodyPr>
          <a:lstStyle/>
          <a:p>
            <a:r>
              <a:rPr lang="en-US" dirty="0"/>
              <a:t>Placeholders are nodes whose value is fed in at execution time. </a:t>
            </a:r>
          </a:p>
          <a:p>
            <a:r>
              <a:rPr lang="en-US" dirty="0"/>
              <a:t>If we have inputs to our network that depend on some external data and we don't want our graph to depend on any real value while developing the graph, placeholders are the datatype we need. </a:t>
            </a:r>
          </a:p>
        </p:txBody>
      </p:sp>
      <p:sp>
        <p:nvSpPr>
          <p:cNvPr id="4" name="Rectangle 3">
            <a:extLst>
              <a:ext uri="{FF2B5EF4-FFF2-40B4-BE49-F238E27FC236}">
                <a16:creationId xmlns:a16="http://schemas.microsoft.com/office/drawing/2014/main" id="{4FCE0F55-C708-174E-B8B8-411454E6D6E2}"/>
              </a:ext>
            </a:extLst>
          </p:cNvPr>
          <p:cNvSpPr/>
          <p:nvPr/>
        </p:nvSpPr>
        <p:spPr>
          <a:xfrm>
            <a:off x="2209800" y="2498651"/>
            <a:ext cx="6934200" cy="2031325"/>
          </a:xfrm>
          <a:prstGeom prst="rect">
            <a:avLst/>
          </a:prstGeom>
        </p:spPr>
        <p:txBody>
          <a:bodyPr wrap="square">
            <a:spAutoFit/>
          </a:bodyPr>
          <a:lstStyle/>
          <a:p>
            <a:r>
              <a:rPr lang="en-US" sz="1400" dirty="0"/>
              <a:t>a = </a:t>
            </a:r>
            <a:r>
              <a:rPr lang="en-US" sz="1400" dirty="0" err="1"/>
              <a:t>tf.constant</a:t>
            </a:r>
            <a:r>
              <a:rPr lang="en-US" sz="1400" dirty="0"/>
              <a:t>([5, 5, 5], tf.float32, name='A')</a:t>
            </a:r>
          </a:p>
          <a:p>
            <a:r>
              <a:rPr lang="en-US" sz="1400" dirty="0"/>
              <a:t>b = </a:t>
            </a:r>
            <a:r>
              <a:rPr lang="en-US" sz="1400" dirty="0" err="1"/>
              <a:t>tf.placeholder</a:t>
            </a:r>
            <a:r>
              <a:rPr lang="en-US" sz="1400" dirty="0"/>
              <a:t>(tf.float32, shape=[3], name='B')</a:t>
            </a:r>
          </a:p>
          <a:p>
            <a:r>
              <a:rPr lang="en-US" sz="1400" dirty="0"/>
              <a:t>c = </a:t>
            </a:r>
            <a:r>
              <a:rPr lang="en-US" sz="1400" dirty="0" err="1"/>
              <a:t>tf.add</a:t>
            </a:r>
            <a:r>
              <a:rPr lang="en-US" sz="1400" dirty="0"/>
              <a:t>(a, b, name="Add")</a:t>
            </a:r>
          </a:p>
          <a:p>
            <a:endParaRPr lang="en-US" sz="1400" dirty="0"/>
          </a:p>
          <a:p>
            <a:r>
              <a:rPr lang="en-US" sz="1400" dirty="0"/>
              <a:t>with </a:t>
            </a:r>
            <a:r>
              <a:rPr lang="en-US" sz="1400" dirty="0" err="1"/>
              <a:t>tf.Session</a:t>
            </a:r>
            <a:r>
              <a:rPr lang="en-US" sz="1400" dirty="0"/>
              <a:t>() as </a:t>
            </a:r>
            <a:r>
              <a:rPr lang="en-US" sz="1400" dirty="0" err="1"/>
              <a:t>sess</a:t>
            </a:r>
            <a:r>
              <a:rPr lang="en-US" sz="1400" dirty="0"/>
              <a:t>:</a:t>
            </a:r>
          </a:p>
          <a:p>
            <a:r>
              <a:rPr lang="en-US" sz="1400" dirty="0"/>
              <a:t>    # create a dictionary:</a:t>
            </a:r>
          </a:p>
          <a:p>
            <a:r>
              <a:rPr lang="en-US" sz="1400" dirty="0"/>
              <a:t>    d = {b: [1, 2, 3]}</a:t>
            </a:r>
          </a:p>
          <a:p>
            <a:r>
              <a:rPr lang="en-US" sz="1400" dirty="0"/>
              <a:t>    # feed it to the placeholder</a:t>
            </a:r>
          </a:p>
          <a:p>
            <a:r>
              <a:rPr lang="en-US" sz="1400" dirty="0"/>
              <a:t>    print(</a:t>
            </a:r>
            <a:r>
              <a:rPr lang="en-US" sz="1400" dirty="0" err="1"/>
              <a:t>sess.run</a:t>
            </a:r>
            <a:r>
              <a:rPr lang="en-US" sz="1400" dirty="0"/>
              <a:t>(c, </a:t>
            </a:r>
            <a:r>
              <a:rPr lang="en-US" sz="1400" dirty="0" err="1"/>
              <a:t>feed_dict</a:t>
            </a:r>
            <a:r>
              <a:rPr lang="en-US" sz="1400" dirty="0"/>
              <a:t>=d)) </a:t>
            </a:r>
          </a:p>
        </p:txBody>
      </p:sp>
    </p:spTree>
    <p:extLst>
      <p:ext uri="{BB962C8B-B14F-4D97-AF65-F5344CB8AC3E}">
        <p14:creationId xmlns:p14="http://schemas.microsoft.com/office/powerpoint/2010/main" val="3940193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Inputs and Readers</a:t>
            </a:r>
            <a:endParaRPr lang="en-US" sz="2400" dirty="0"/>
          </a:p>
        </p:txBody>
      </p:sp>
      <p:sp>
        <p:nvSpPr>
          <p:cNvPr id="6" name="Content Placeholder 5">
            <a:extLst>
              <a:ext uri="{FF2B5EF4-FFF2-40B4-BE49-F238E27FC236}">
                <a16:creationId xmlns:a16="http://schemas.microsoft.com/office/drawing/2014/main" id="{BFD6CB80-54EB-594C-9A27-8078941E9F2B}"/>
              </a:ext>
            </a:extLst>
          </p:cNvPr>
          <p:cNvSpPr>
            <a:spLocks noGrp="1"/>
          </p:cNvSpPr>
          <p:nvPr>
            <p:ph idx="1"/>
          </p:nvPr>
        </p:nvSpPr>
        <p:spPr>
          <a:xfrm>
            <a:off x="1717040" y="1200151"/>
            <a:ext cx="6969760" cy="3658928"/>
          </a:xfrm>
        </p:spPr>
        <p:txBody>
          <a:bodyPr>
            <a:normAutofit fontScale="92500" lnSpcReduction="10000"/>
          </a:bodyPr>
          <a:lstStyle/>
          <a:p>
            <a:r>
              <a:rPr lang="en-US" dirty="0"/>
              <a:t>Build a graph for a neuron: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285750" indent="-285750">
              <a:buFont typeface="Arial" panose="020B0604020202020204" pitchFamily="34" charset="0"/>
              <a:buChar char="•"/>
            </a:pPr>
            <a:r>
              <a:rPr lang="en-US" dirty="0"/>
              <a:t> Variables can hold the values of weights and biases throughout the session.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Variables need to be initialized.</a:t>
            </a:r>
          </a:p>
          <a:p>
            <a:endParaRPr lang="en-US" dirty="0"/>
          </a:p>
        </p:txBody>
      </p:sp>
      <p:sp>
        <p:nvSpPr>
          <p:cNvPr id="5" name="Google Shape;217;p31">
            <a:extLst>
              <a:ext uri="{FF2B5EF4-FFF2-40B4-BE49-F238E27FC236}">
                <a16:creationId xmlns:a16="http://schemas.microsoft.com/office/drawing/2014/main" id="{CCC608E9-F0E6-0947-ABD1-627191E5B90D}"/>
              </a:ext>
            </a:extLst>
          </p:cNvPr>
          <p:cNvSpPr/>
          <p:nvPr/>
        </p:nvSpPr>
        <p:spPr>
          <a:xfrm>
            <a:off x="3178050" y="1868585"/>
            <a:ext cx="718309" cy="438462"/>
          </a:xfrm>
          <a:prstGeom prst="roundRect">
            <a:avLst>
              <a:gd name="adj" fmla="val 16667"/>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 name="Google Shape;218;p31">
            <a:extLst>
              <a:ext uri="{FF2B5EF4-FFF2-40B4-BE49-F238E27FC236}">
                <a16:creationId xmlns:a16="http://schemas.microsoft.com/office/drawing/2014/main" id="{D9F4E4EF-7091-374D-8C9C-78C3A856E362}"/>
              </a:ext>
            </a:extLst>
          </p:cNvPr>
          <p:cNvSpPr/>
          <p:nvPr/>
        </p:nvSpPr>
        <p:spPr>
          <a:xfrm>
            <a:off x="3391785" y="2892521"/>
            <a:ext cx="515207" cy="432649"/>
          </a:xfrm>
          <a:prstGeom prst="roundRect">
            <a:avLst>
              <a:gd name="adj" fmla="val 16667"/>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 name="Google Shape;219;p31">
            <a:extLst>
              <a:ext uri="{FF2B5EF4-FFF2-40B4-BE49-F238E27FC236}">
                <a16:creationId xmlns:a16="http://schemas.microsoft.com/office/drawing/2014/main" id="{A584015F-1E8A-1A45-B88C-AABCDB70100F}"/>
              </a:ext>
            </a:extLst>
          </p:cNvPr>
          <p:cNvSpPr/>
          <p:nvPr/>
        </p:nvSpPr>
        <p:spPr>
          <a:xfrm>
            <a:off x="4399430" y="2332591"/>
            <a:ext cx="1217154" cy="674384"/>
          </a:xfrm>
          <a:prstGeom prst="roundRect">
            <a:avLst>
              <a:gd name="adj" fmla="val 16667"/>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 name="Google Shape;220;p31">
            <a:extLst>
              <a:ext uri="{FF2B5EF4-FFF2-40B4-BE49-F238E27FC236}">
                <a16:creationId xmlns:a16="http://schemas.microsoft.com/office/drawing/2014/main" id="{11C15C87-891D-C545-874E-EFE1C4C8ABBF}"/>
              </a:ext>
            </a:extLst>
          </p:cNvPr>
          <p:cNvSpPr/>
          <p:nvPr/>
        </p:nvSpPr>
        <p:spPr>
          <a:xfrm>
            <a:off x="6080220" y="2408297"/>
            <a:ext cx="1046135" cy="616034"/>
          </a:xfrm>
          <a:prstGeom prst="roundRect">
            <a:avLst>
              <a:gd name="adj" fmla="val 16667"/>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10" name="Google Shape;221;p31">
            <a:extLst>
              <a:ext uri="{FF2B5EF4-FFF2-40B4-BE49-F238E27FC236}">
                <a16:creationId xmlns:a16="http://schemas.microsoft.com/office/drawing/2014/main" id="{5D087959-AA9F-6746-8270-3C7C04CEC396}"/>
              </a:ext>
            </a:extLst>
          </p:cNvPr>
          <p:cNvCxnSpPr>
            <a:cxnSpLocks/>
            <a:stCxn id="5" idx="3"/>
          </p:cNvCxnSpPr>
          <p:nvPr/>
        </p:nvCxnSpPr>
        <p:spPr>
          <a:xfrm>
            <a:off x="3896359" y="2087816"/>
            <a:ext cx="491101" cy="551919"/>
          </a:xfrm>
          <a:prstGeom prst="straightConnector1">
            <a:avLst/>
          </a:prstGeom>
          <a:noFill/>
          <a:ln w="38100" cap="flat" cmpd="sng">
            <a:solidFill>
              <a:schemeClr val="dk2"/>
            </a:solidFill>
            <a:prstDash val="solid"/>
            <a:round/>
            <a:headEnd type="none" w="med" len="med"/>
            <a:tailEnd type="triangle" w="med" len="med"/>
          </a:ln>
        </p:spPr>
      </p:cxnSp>
      <p:cxnSp>
        <p:nvCxnSpPr>
          <p:cNvPr id="11" name="Google Shape;222;p31">
            <a:extLst>
              <a:ext uri="{FF2B5EF4-FFF2-40B4-BE49-F238E27FC236}">
                <a16:creationId xmlns:a16="http://schemas.microsoft.com/office/drawing/2014/main" id="{8CAD6B6A-E3EF-1C43-AACE-789D663E4604}"/>
              </a:ext>
            </a:extLst>
          </p:cNvPr>
          <p:cNvCxnSpPr>
            <a:cxnSpLocks/>
          </p:cNvCxnSpPr>
          <p:nvPr/>
        </p:nvCxnSpPr>
        <p:spPr>
          <a:xfrm flipV="1">
            <a:off x="3917830" y="2734785"/>
            <a:ext cx="491100" cy="395125"/>
          </a:xfrm>
          <a:prstGeom prst="straightConnector1">
            <a:avLst/>
          </a:prstGeom>
          <a:noFill/>
          <a:ln w="38100" cap="flat" cmpd="sng">
            <a:solidFill>
              <a:schemeClr val="dk2"/>
            </a:solidFill>
            <a:prstDash val="solid"/>
            <a:round/>
            <a:headEnd type="none" w="med" len="med"/>
            <a:tailEnd type="triangle" w="med" len="med"/>
          </a:ln>
        </p:spPr>
      </p:cxnSp>
      <p:cxnSp>
        <p:nvCxnSpPr>
          <p:cNvPr id="12" name="Google Shape;223;p31">
            <a:extLst>
              <a:ext uri="{FF2B5EF4-FFF2-40B4-BE49-F238E27FC236}">
                <a16:creationId xmlns:a16="http://schemas.microsoft.com/office/drawing/2014/main" id="{AE7E9BA2-E649-DC44-8B43-7E3A65CDF63C}"/>
              </a:ext>
            </a:extLst>
          </p:cNvPr>
          <p:cNvCxnSpPr>
            <a:cxnSpLocks/>
          </p:cNvCxnSpPr>
          <p:nvPr/>
        </p:nvCxnSpPr>
        <p:spPr>
          <a:xfrm rot="10800000" flipH="1">
            <a:off x="5916160" y="3027385"/>
            <a:ext cx="639000" cy="369900"/>
          </a:xfrm>
          <a:prstGeom prst="straightConnector1">
            <a:avLst/>
          </a:prstGeom>
          <a:noFill/>
          <a:ln w="38100" cap="flat" cmpd="sng">
            <a:solidFill>
              <a:schemeClr val="dk2"/>
            </a:solidFill>
            <a:prstDash val="solid"/>
            <a:round/>
            <a:headEnd type="none" w="med" len="med"/>
            <a:tailEnd type="triangle" w="med" len="med"/>
          </a:ln>
        </p:spPr>
      </p:cxnSp>
      <p:cxnSp>
        <p:nvCxnSpPr>
          <p:cNvPr id="13" name="Google Shape;224;p31">
            <a:extLst>
              <a:ext uri="{FF2B5EF4-FFF2-40B4-BE49-F238E27FC236}">
                <a16:creationId xmlns:a16="http://schemas.microsoft.com/office/drawing/2014/main" id="{346240D7-BC0C-9A43-BB73-89246E6F388A}"/>
              </a:ext>
            </a:extLst>
          </p:cNvPr>
          <p:cNvCxnSpPr>
            <a:cxnSpLocks/>
            <a:endCxn id="9" idx="1"/>
          </p:cNvCxnSpPr>
          <p:nvPr/>
        </p:nvCxnSpPr>
        <p:spPr>
          <a:xfrm>
            <a:off x="5629672" y="2716314"/>
            <a:ext cx="450548" cy="0"/>
          </a:xfrm>
          <a:prstGeom prst="straightConnector1">
            <a:avLst/>
          </a:prstGeom>
          <a:noFill/>
          <a:ln w="38100" cap="flat" cmpd="sng">
            <a:solidFill>
              <a:schemeClr val="dk2"/>
            </a:solidFill>
            <a:prstDash val="solid"/>
            <a:round/>
            <a:headEnd type="none" w="med" len="med"/>
            <a:tailEnd type="triangle" w="med" len="med"/>
          </a:ln>
        </p:spPr>
      </p:cxnSp>
      <p:cxnSp>
        <p:nvCxnSpPr>
          <p:cNvPr id="14" name="Google Shape;225;p31">
            <a:extLst>
              <a:ext uri="{FF2B5EF4-FFF2-40B4-BE49-F238E27FC236}">
                <a16:creationId xmlns:a16="http://schemas.microsoft.com/office/drawing/2014/main" id="{08DB699C-44DF-434F-ABE9-40233DB78834}"/>
              </a:ext>
            </a:extLst>
          </p:cNvPr>
          <p:cNvCxnSpPr>
            <a:cxnSpLocks/>
          </p:cNvCxnSpPr>
          <p:nvPr/>
        </p:nvCxnSpPr>
        <p:spPr>
          <a:xfrm>
            <a:off x="7123814" y="2717666"/>
            <a:ext cx="388485" cy="0"/>
          </a:xfrm>
          <a:prstGeom prst="straightConnector1">
            <a:avLst/>
          </a:prstGeom>
          <a:noFill/>
          <a:ln w="38100" cap="flat" cmpd="sng">
            <a:solidFill>
              <a:schemeClr val="dk2"/>
            </a:solidFill>
            <a:prstDash val="solid"/>
            <a:round/>
            <a:headEnd type="none" w="med" len="med"/>
            <a:tailEnd type="triangle" w="med" len="med"/>
          </a:ln>
        </p:spPr>
      </p:cxnSp>
      <p:sp>
        <p:nvSpPr>
          <p:cNvPr id="15" name="Google Shape;226;p31">
            <a:extLst>
              <a:ext uri="{FF2B5EF4-FFF2-40B4-BE49-F238E27FC236}">
                <a16:creationId xmlns:a16="http://schemas.microsoft.com/office/drawing/2014/main" id="{8452C4FD-B089-D44C-AF79-4887A2138400}"/>
              </a:ext>
            </a:extLst>
          </p:cNvPr>
          <p:cNvSpPr/>
          <p:nvPr/>
        </p:nvSpPr>
        <p:spPr>
          <a:xfrm>
            <a:off x="5379653" y="3182002"/>
            <a:ext cx="523170" cy="468480"/>
          </a:xfrm>
          <a:prstGeom prst="roundRect">
            <a:avLst>
              <a:gd name="adj" fmla="val 16667"/>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6" name="Google Shape;227;p31">
            <a:extLst>
              <a:ext uri="{FF2B5EF4-FFF2-40B4-BE49-F238E27FC236}">
                <a16:creationId xmlns:a16="http://schemas.microsoft.com/office/drawing/2014/main" id="{74395C3A-EDC9-0B49-BB72-AD8D0B96CF07}"/>
              </a:ext>
            </a:extLst>
          </p:cNvPr>
          <p:cNvSpPr txBox="1"/>
          <p:nvPr/>
        </p:nvSpPr>
        <p:spPr>
          <a:xfrm>
            <a:off x="3305870" y="1914053"/>
            <a:ext cx="4809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Montserrat"/>
                <a:ea typeface="Montserrat"/>
                <a:cs typeface="Montserrat"/>
                <a:sym typeface="Montserrat"/>
              </a:rPr>
              <a:t>W</a:t>
            </a:r>
            <a:endParaRPr sz="1400" b="1" dirty="0">
              <a:latin typeface="Montserrat"/>
              <a:ea typeface="Montserrat"/>
              <a:cs typeface="Montserrat"/>
              <a:sym typeface="Montserrat"/>
            </a:endParaRPr>
          </a:p>
        </p:txBody>
      </p:sp>
      <p:sp>
        <p:nvSpPr>
          <p:cNvPr id="17" name="Google Shape;228;p31">
            <a:extLst>
              <a:ext uri="{FF2B5EF4-FFF2-40B4-BE49-F238E27FC236}">
                <a16:creationId xmlns:a16="http://schemas.microsoft.com/office/drawing/2014/main" id="{658DE450-AC4D-E349-8730-53BCA4F7BB37}"/>
              </a:ext>
            </a:extLst>
          </p:cNvPr>
          <p:cNvSpPr txBox="1"/>
          <p:nvPr/>
        </p:nvSpPr>
        <p:spPr>
          <a:xfrm>
            <a:off x="3474963" y="2936558"/>
            <a:ext cx="4809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a:latin typeface="Montserrat"/>
                <a:ea typeface="Montserrat"/>
                <a:cs typeface="Montserrat"/>
                <a:sym typeface="Montserrat"/>
              </a:rPr>
              <a:t>X</a:t>
            </a:r>
            <a:endParaRPr sz="1400" b="1">
              <a:latin typeface="Montserrat"/>
              <a:ea typeface="Montserrat"/>
              <a:cs typeface="Montserrat"/>
              <a:sym typeface="Montserrat"/>
            </a:endParaRPr>
          </a:p>
        </p:txBody>
      </p:sp>
      <p:sp>
        <p:nvSpPr>
          <p:cNvPr id="18" name="Google Shape;229;p31">
            <a:extLst>
              <a:ext uri="{FF2B5EF4-FFF2-40B4-BE49-F238E27FC236}">
                <a16:creationId xmlns:a16="http://schemas.microsoft.com/office/drawing/2014/main" id="{5C770094-5A0F-7F49-AD92-A3F078740688}"/>
              </a:ext>
            </a:extLst>
          </p:cNvPr>
          <p:cNvSpPr txBox="1"/>
          <p:nvPr/>
        </p:nvSpPr>
        <p:spPr>
          <a:xfrm>
            <a:off x="5462140" y="3213401"/>
            <a:ext cx="4809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Montserrat"/>
                <a:ea typeface="Montserrat"/>
                <a:cs typeface="Montserrat"/>
                <a:sym typeface="Montserrat"/>
              </a:rPr>
              <a:t>b</a:t>
            </a:r>
            <a:endParaRPr sz="1400" b="1" dirty="0">
              <a:latin typeface="Montserrat"/>
              <a:ea typeface="Montserrat"/>
              <a:cs typeface="Montserrat"/>
              <a:sym typeface="Montserrat"/>
            </a:endParaRPr>
          </a:p>
        </p:txBody>
      </p:sp>
      <p:sp>
        <p:nvSpPr>
          <p:cNvPr id="19" name="Google Shape;230;p31">
            <a:extLst>
              <a:ext uri="{FF2B5EF4-FFF2-40B4-BE49-F238E27FC236}">
                <a16:creationId xmlns:a16="http://schemas.microsoft.com/office/drawing/2014/main" id="{E94DF327-8482-3B42-ACF6-1D68D7B97A97}"/>
              </a:ext>
            </a:extLst>
          </p:cNvPr>
          <p:cNvSpPr txBox="1"/>
          <p:nvPr/>
        </p:nvSpPr>
        <p:spPr>
          <a:xfrm>
            <a:off x="4506671" y="2457899"/>
            <a:ext cx="1101165"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dirty="0">
                <a:latin typeface="Montserrat"/>
                <a:ea typeface="Montserrat"/>
                <a:cs typeface="Montserrat"/>
                <a:sym typeface="Montserrat"/>
              </a:rPr>
              <a:t>tf.matmul()</a:t>
            </a:r>
            <a:endParaRPr sz="1400" b="1" dirty="0">
              <a:latin typeface="Montserrat"/>
              <a:ea typeface="Montserrat"/>
              <a:cs typeface="Montserrat"/>
              <a:sym typeface="Montserrat"/>
            </a:endParaRPr>
          </a:p>
        </p:txBody>
      </p:sp>
      <p:sp>
        <p:nvSpPr>
          <p:cNvPr id="20" name="Google Shape;231;p31">
            <a:extLst>
              <a:ext uri="{FF2B5EF4-FFF2-40B4-BE49-F238E27FC236}">
                <a16:creationId xmlns:a16="http://schemas.microsoft.com/office/drawing/2014/main" id="{C16363A8-6382-C94B-BAAB-E57CC7EF4F0A}"/>
              </a:ext>
            </a:extLst>
          </p:cNvPr>
          <p:cNvSpPr txBox="1"/>
          <p:nvPr/>
        </p:nvSpPr>
        <p:spPr>
          <a:xfrm>
            <a:off x="6177962" y="2510022"/>
            <a:ext cx="1063943"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b="1">
                <a:latin typeface="Montserrat"/>
                <a:ea typeface="Montserrat"/>
                <a:cs typeface="Montserrat"/>
                <a:sym typeface="Montserrat"/>
              </a:rPr>
              <a:t>tf.add()</a:t>
            </a:r>
            <a:endParaRPr sz="1400" b="1">
              <a:latin typeface="Montserrat"/>
              <a:ea typeface="Montserrat"/>
              <a:cs typeface="Montserrat"/>
              <a:sym typeface="Montserrat"/>
            </a:endParaRPr>
          </a:p>
        </p:txBody>
      </p:sp>
      <p:sp>
        <p:nvSpPr>
          <p:cNvPr id="21" name="Google Shape;232;p31">
            <a:extLst>
              <a:ext uri="{FF2B5EF4-FFF2-40B4-BE49-F238E27FC236}">
                <a16:creationId xmlns:a16="http://schemas.microsoft.com/office/drawing/2014/main" id="{92EAA501-488D-5C42-862F-BF1DC76A88C1}"/>
              </a:ext>
            </a:extLst>
          </p:cNvPr>
          <p:cNvSpPr txBox="1"/>
          <p:nvPr/>
        </p:nvSpPr>
        <p:spPr>
          <a:xfrm>
            <a:off x="7554241" y="2559256"/>
            <a:ext cx="4809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400" b="1">
              <a:latin typeface="Montserrat"/>
              <a:ea typeface="Montserrat"/>
              <a:cs typeface="Montserrat"/>
              <a:sym typeface="Montserrat"/>
            </a:endParaRPr>
          </a:p>
        </p:txBody>
      </p:sp>
      <p:sp>
        <p:nvSpPr>
          <p:cNvPr id="22" name="Google Shape;233;p31">
            <a:extLst>
              <a:ext uri="{FF2B5EF4-FFF2-40B4-BE49-F238E27FC236}">
                <a16:creationId xmlns:a16="http://schemas.microsoft.com/office/drawing/2014/main" id="{27BD949D-3512-A94F-9288-E60E0750E716}"/>
              </a:ext>
            </a:extLst>
          </p:cNvPr>
          <p:cNvSpPr txBox="1"/>
          <p:nvPr/>
        </p:nvSpPr>
        <p:spPr>
          <a:xfrm>
            <a:off x="3087710" y="1535897"/>
            <a:ext cx="11067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Montserrat"/>
                <a:ea typeface="Montserrat"/>
                <a:cs typeface="Montserrat"/>
                <a:sym typeface="Montserrat"/>
              </a:rPr>
              <a:t>Variable</a:t>
            </a:r>
            <a:endParaRPr sz="1400" dirty="0">
              <a:latin typeface="Montserrat"/>
              <a:ea typeface="Montserrat"/>
              <a:cs typeface="Montserrat"/>
              <a:sym typeface="Montserrat"/>
            </a:endParaRPr>
          </a:p>
        </p:txBody>
      </p:sp>
      <p:sp>
        <p:nvSpPr>
          <p:cNvPr id="23" name="Google Shape;234;p31">
            <a:extLst>
              <a:ext uri="{FF2B5EF4-FFF2-40B4-BE49-F238E27FC236}">
                <a16:creationId xmlns:a16="http://schemas.microsoft.com/office/drawing/2014/main" id="{47BA1C05-6999-E341-914B-23BB7D4B09B9}"/>
              </a:ext>
            </a:extLst>
          </p:cNvPr>
          <p:cNvSpPr txBox="1"/>
          <p:nvPr/>
        </p:nvSpPr>
        <p:spPr>
          <a:xfrm>
            <a:off x="5301596" y="3601293"/>
            <a:ext cx="11067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Montserrat"/>
                <a:ea typeface="Montserrat"/>
                <a:cs typeface="Montserrat"/>
                <a:sym typeface="Montserrat"/>
              </a:rPr>
              <a:t>Variable</a:t>
            </a:r>
            <a:endParaRPr sz="1400" dirty="0">
              <a:latin typeface="Montserrat"/>
              <a:ea typeface="Montserrat"/>
              <a:cs typeface="Montserrat"/>
              <a:sym typeface="Montserrat"/>
            </a:endParaRPr>
          </a:p>
        </p:txBody>
      </p:sp>
      <p:sp>
        <p:nvSpPr>
          <p:cNvPr id="24" name="Google Shape;235;p31">
            <a:extLst>
              <a:ext uri="{FF2B5EF4-FFF2-40B4-BE49-F238E27FC236}">
                <a16:creationId xmlns:a16="http://schemas.microsoft.com/office/drawing/2014/main" id="{532AD0EC-58CC-9F4B-A5AA-10737C61490C}"/>
              </a:ext>
            </a:extLst>
          </p:cNvPr>
          <p:cNvSpPr txBox="1"/>
          <p:nvPr/>
        </p:nvSpPr>
        <p:spPr>
          <a:xfrm>
            <a:off x="3115705" y="2560347"/>
            <a:ext cx="14325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Montserrat"/>
                <a:ea typeface="Montserrat"/>
                <a:cs typeface="Montserrat"/>
                <a:sym typeface="Montserrat"/>
              </a:rPr>
              <a:t>Placeholder</a:t>
            </a:r>
            <a:endParaRPr sz="1400" dirty="0">
              <a:latin typeface="Montserrat"/>
              <a:ea typeface="Montserrat"/>
              <a:cs typeface="Montserrat"/>
              <a:sym typeface="Montserrat"/>
            </a:endParaRPr>
          </a:p>
        </p:txBody>
      </p:sp>
      <p:sp>
        <p:nvSpPr>
          <p:cNvPr id="25" name="Google Shape;236;p31">
            <a:extLst>
              <a:ext uri="{FF2B5EF4-FFF2-40B4-BE49-F238E27FC236}">
                <a16:creationId xmlns:a16="http://schemas.microsoft.com/office/drawing/2014/main" id="{2A1F720C-A6F0-594A-94CE-CD393BAF5E6C}"/>
              </a:ext>
            </a:extLst>
          </p:cNvPr>
          <p:cNvSpPr txBox="1"/>
          <p:nvPr/>
        </p:nvSpPr>
        <p:spPr>
          <a:xfrm>
            <a:off x="4473718" y="1937147"/>
            <a:ext cx="13203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Montserrat"/>
                <a:ea typeface="Montserrat"/>
                <a:cs typeface="Montserrat"/>
                <a:sym typeface="Montserrat"/>
              </a:rPr>
              <a:t>Operation</a:t>
            </a:r>
            <a:endParaRPr sz="1400" dirty="0">
              <a:latin typeface="Montserrat"/>
              <a:ea typeface="Montserrat"/>
              <a:cs typeface="Montserrat"/>
              <a:sym typeface="Montserrat"/>
            </a:endParaRPr>
          </a:p>
        </p:txBody>
      </p:sp>
      <p:sp>
        <p:nvSpPr>
          <p:cNvPr id="26" name="Google Shape;237;p31">
            <a:extLst>
              <a:ext uri="{FF2B5EF4-FFF2-40B4-BE49-F238E27FC236}">
                <a16:creationId xmlns:a16="http://schemas.microsoft.com/office/drawing/2014/main" id="{E40BA3D0-88A8-3C42-874D-B16EE8E57DB2}"/>
              </a:ext>
            </a:extLst>
          </p:cNvPr>
          <p:cNvSpPr txBox="1"/>
          <p:nvPr/>
        </p:nvSpPr>
        <p:spPr>
          <a:xfrm>
            <a:off x="6070833" y="2021293"/>
            <a:ext cx="1320300" cy="36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dirty="0">
                <a:latin typeface="Montserrat"/>
                <a:ea typeface="Montserrat"/>
                <a:cs typeface="Montserrat"/>
                <a:sym typeface="Montserrat"/>
              </a:rPr>
              <a:t>Operation</a:t>
            </a:r>
            <a:endParaRPr sz="1400" dirty="0">
              <a:latin typeface="Montserrat"/>
              <a:ea typeface="Montserrat"/>
              <a:cs typeface="Montserrat"/>
              <a:sym typeface="Montserrat"/>
            </a:endParaRPr>
          </a:p>
        </p:txBody>
      </p:sp>
      <p:sp>
        <p:nvSpPr>
          <p:cNvPr id="27" name="Google Shape;238;p31">
            <a:extLst>
              <a:ext uri="{FF2B5EF4-FFF2-40B4-BE49-F238E27FC236}">
                <a16:creationId xmlns:a16="http://schemas.microsoft.com/office/drawing/2014/main" id="{87922AB2-ED2B-C64A-B012-6EDC4278C1B8}"/>
              </a:ext>
            </a:extLst>
          </p:cNvPr>
          <p:cNvSpPr/>
          <p:nvPr/>
        </p:nvSpPr>
        <p:spPr>
          <a:xfrm>
            <a:off x="7544116" y="2376406"/>
            <a:ext cx="1240425" cy="552750"/>
          </a:xfrm>
          <a:prstGeom prst="roundRect">
            <a:avLst>
              <a:gd name="adj" fmla="val 16667"/>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 name="Google Shape;239;p31">
            <a:extLst>
              <a:ext uri="{FF2B5EF4-FFF2-40B4-BE49-F238E27FC236}">
                <a16:creationId xmlns:a16="http://schemas.microsoft.com/office/drawing/2014/main" id="{D691F18E-2C47-454C-9DF9-A61AE872666C}"/>
              </a:ext>
            </a:extLst>
          </p:cNvPr>
          <p:cNvSpPr txBox="1"/>
          <p:nvPr/>
        </p:nvSpPr>
        <p:spPr>
          <a:xfrm>
            <a:off x="7263741" y="2376406"/>
            <a:ext cx="1687200" cy="36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latin typeface="Montserrat"/>
                <a:ea typeface="Montserrat"/>
                <a:cs typeface="Montserrat"/>
                <a:sym typeface="Montserrat"/>
              </a:rPr>
              <a:t>Activation</a:t>
            </a:r>
          </a:p>
          <a:p>
            <a:pPr marL="0" lvl="0" indent="0" algn="ctr" rtl="0">
              <a:spcBef>
                <a:spcPts val="0"/>
              </a:spcBef>
              <a:spcAft>
                <a:spcPts val="0"/>
              </a:spcAft>
              <a:buNone/>
            </a:pPr>
            <a:r>
              <a:rPr lang="en" sz="1400" b="1" dirty="0">
                <a:latin typeface="Montserrat"/>
                <a:ea typeface="Montserrat"/>
                <a:cs typeface="Montserrat"/>
                <a:sym typeface="Montserrat"/>
              </a:rPr>
              <a:t> Function</a:t>
            </a:r>
            <a:endParaRPr sz="1400" b="1" dirty="0">
              <a:latin typeface="Montserrat"/>
              <a:ea typeface="Montserrat"/>
              <a:cs typeface="Montserrat"/>
              <a:sym typeface="Montserrat"/>
            </a:endParaRPr>
          </a:p>
        </p:txBody>
      </p:sp>
    </p:spTree>
    <p:extLst>
      <p:ext uri="{BB962C8B-B14F-4D97-AF65-F5344CB8AC3E}">
        <p14:creationId xmlns:p14="http://schemas.microsoft.com/office/powerpoint/2010/main" val="33439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TensorFlow estimator</a:t>
            </a:r>
          </a:p>
        </p:txBody>
      </p:sp>
      <p:sp>
        <p:nvSpPr>
          <p:cNvPr id="6" name="Content Placeholder 5">
            <a:extLst>
              <a:ext uri="{FF2B5EF4-FFF2-40B4-BE49-F238E27FC236}">
                <a16:creationId xmlns:a16="http://schemas.microsoft.com/office/drawing/2014/main" id="{BFD6CB80-54EB-594C-9A27-8078941E9F2B}"/>
              </a:ext>
            </a:extLst>
          </p:cNvPr>
          <p:cNvSpPr>
            <a:spLocks noGrp="1"/>
          </p:cNvSpPr>
          <p:nvPr>
            <p:ph idx="1"/>
          </p:nvPr>
        </p:nvSpPr>
        <p:spPr>
          <a:xfrm>
            <a:off x="1717040" y="1200151"/>
            <a:ext cx="6969760" cy="3658928"/>
          </a:xfrm>
        </p:spPr>
        <p:txBody>
          <a:bodyPr>
            <a:normAutofit/>
          </a:bodyPr>
          <a:lstStyle/>
          <a:p>
            <a:r>
              <a:rPr lang="en-US" dirty="0"/>
              <a:t>Estimators encapsulate the following actions:</a:t>
            </a:r>
          </a:p>
          <a:p>
            <a:pPr lvl="1"/>
            <a:r>
              <a:rPr lang="en-US" dirty="0"/>
              <a:t>training</a:t>
            </a:r>
          </a:p>
          <a:p>
            <a:pPr lvl="1"/>
            <a:r>
              <a:rPr lang="en-US" dirty="0"/>
              <a:t>evaluation</a:t>
            </a:r>
          </a:p>
          <a:p>
            <a:pPr lvl="1"/>
            <a:r>
              <a:rPr lang="en-US" dirty="0"/>
              <a:t>prediction</a:t>
            </a:r>
          </a:p>
          <a:p>
            <a:pPr lvl="1"/>
            <a:r>
              <a:rPr lang="en-US" dirty="0"/>
              <a:t>export for serving</a:t>
            </a:r>
          </a:p>
          <a:p>
            <a:pPr lvl="1"/>
            <a:endParaRPr lang="en-US" dirty="0"/>
          </a:p>
          <a:p>
            <a:pPr lvl="1"/>
            <a:endParaRPr lang="en-US" dirty="0"/>
          </a:p>
          <a:p>
            <a:r>
              <a:rPr lang="en-US" dirty="0"/>
              <a:t>You can run Estimator-based models on a local host or on a distributed multi-server environment without changing your model. </a:t>
            </a:r>
          </a:p>
          <a:p>
            <a:r>
              <a:rPr lang="en-US" dirty="0"/>
              <a:t>Furthermore, you can run Estimator-based models on CPUs, GPUs, or TPUs without recoding your model.</a:t>
            </a:r>
          </a:p>
        </p:txBody>
      </p:sp>
    </p:spTree>
    <p:extLst>
      <p:ext uri="{BB962C8B-B14F-4D97-AF65-F5344CB8AC3E}">
        <p14:creationId xmlns:p14="http://schemas.microsoft.com/office/powerpoint/2010/main" val="388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Estimators distributed training loop</a:t>
            </a:r>
          </a:p>
        </p:txBody>
      </p:sp>
      <p:sp>
        <p:nvSpPr>
          <p:cNvPr id="6" name="Content Placeholder 5">
            <a:extLst>
              <a:ext uri="{FF2B5EF4-FFF2-40B4-BE49-F238E27FC236}">
                <a16:creationId xmlns:a16="http://schemas.microsoft.com/office/drawing/2014/main" id="{BFD6CB80-54EB-594C-9A27-8078941E9F2B}"/>
              </a:ext>
            </a:extLst>
          </p:cNvPr>
          <p:cNvSpPr>
            <a:spLocks noGrp="1"/>
          </p:cNvSpPr>
          <p:nvPr>
            <p:ph idx="1"/>
          </p:nvPr>
        </p:nvSpPr>
        <p:spPr>
          <a:xfrm>
            <a:off x="1717040" y="1200151"/>
            <a:ext cx="6969760" cy="3658928"/>
          </a:xfrm>
        </p:spPr>
        <p:txBody>
          <a:bodyPr>
            <a:normAutofit/>
          </a:bodyPr>
          <a:lstStyle/>
          <a:p>
            <a:r>
              <a:rPr lang="en-US" dirty="0"/>
              <a:t>build the graph</a:t>
            </a:r>
          </a:p>
          <a:p>
            <a:r>
              <a:rPr lang="en-US" dirty="0"/>
              <a:t>initialize variables</a:t>
            </a:r>
          </a:p>
          <a:p>
            <a:r>
              <a:rPr lang="en-US" dirty="0"/>
              <a:t>load data</a:t>
            </a:r>
          </a:p>
          <a:p>
            <a:r>
              <a:rPr lang="en-US" dirty="0"/>
              <a:t>handle exceptions</a:t>
            </a:r>
          </a:p>
          <a:p>
            <a:r>
              <a:rPr lang="en-US" dirty="0"/>
              <a:t>create checkpoint files and recover from failures</a:t>
            </a:r>
          </a:p>
          <a:p>
            <a:r>
              <a:rPr lang="en-US" dirty="0"/>
              <a:t>save summaries for </a:t>
            </a:r>
            <a:r>
              <a:rPr lang="en-US" dirty="0" err="1"/>
              <a:t>TensorBoard</a:t>
            </a:r>
            <a:endParaRPr lang="en-US" dirty="0"/>
          </a:p>
          <a:p>
            <a:endParaRPr lang="en-US" dirty="0"/>
          </a:p>
        </p:txBody>
      </p:sp>
      <p:pic>
        <p:nvPicPr>
          <p:cNvPr id="4" name="Picture 3">
            <a:extLst>
              <a:ext uri="{FF2B5EF4-FFF2-40B4-BE49-F238E27FC236}">
                <a16:creationId xmlns:a16="http://schemas.microsoft.com/office/drawing/2014/main" id="{2DBE6215-D7A3-044C-9AA6-8BB15B0A5409}"/>
              </a:ext>
            </a:extLst>
          </p:cNvPr>
          <p:cNvPicPr>
            <a:picLocks noChangeAspect="1"/>
          </p:cNvPicPr>
          <p:nvPr/>
        </p:nvPicPr>
        <p:blipFill>
          <a:blip r:embed="rId2"/>
          <a:stretch>
            <a:fillRect/>
          </a:stretch>
        </p:blipFill>
        <p:spPr>
          <a:xfrm>
            <a:off x="3806454" y="2986402"/>
            <a:ext cx="3698143" cy="1872677"/>
          </a:xfrm>
          <a:prstGeom prst="rect">
            <a:avLst/>
          </a:prstGeom>
        </p:spPr>
      </p:pic>
    </p:spTree>
    <p:extLst>
      <p:ext uri="{BB962C8B-B14F-4D97-AF65-F5344CB8AC3E}">
        <p14:creationId xmlns:p14="http://schemas.microsoft.com/office/powerpoint/2010/main" val="1997355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Estimators Modeled After </a:t>
            </a:r>
            <a:r>
              <a:rPr lang="en-US" sz="2400" dirty="0" err="1"/>
              <a:t>Scikit</a:t>
            </a:r>
            <a:r>
              <a:rPr lang="en-US" sz="2400" dirty="0"/>
              <a:t>-Learn Interface </a:t>
            </a:r>
          </a:p>
        </p:txBody>
      </p:sp>
      <p:pic>
        <p:nvPicPr>
          <p:cNvPr id="5" name="Content Placeholder 4">
            <a:extLst>
              <a:ext uri="{FF2B5EF4-FFF2-40B4-BE49-F238E27FC236}">
                <a16:creationId xmlns:a16="http://schemas.microsoft.com/office/drawing/2014/main" id="{858E888D-5420-CB43-95C2-259C58DF3900}"/>
              </a:ext>
            </a:extLst>
          </p:cNvPr>
          <p:cNvPicPr>
            <a:picLocks noGrp="1" noChangeAspect="1"/>
          </p:cNvPicPr>
          <p:nvPr>
            <p:ph idx="1"/>
          </p:nvPr>
        </p:nvPicPr>
        <p:blipFill>
          <a:blip r:embed="rId2"/>
          <a:stretch>
            <a:fillRect/>
          </a:stretch>
        </p:blipFill>
        <p:spPr>
          <a:xfrm>
            <a:off x="1975160" y="1152765"/>
            <a:ext cx="6453520" cy="3472452"/>
          </a:xfrm>
          <a:prstGeom prst="rect">
            <a:avLst/>
          </a:prstGeom>
        </p:spPr>
      </p:pic>
    </p:spTree>
    <p:extLst>
      <p:ext uri="{BB962C8B-B14F-4D97-AF65-F5344CB8AC3E}">
        <p14:creationId xmlns:p14="http://schemas.microsoft.com/office/powerpoint/2010/main" val="3436181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Chain rule-gradient descent</a:t>
            </a:r>
          </a:p>
        </p:txBody>
      </p:sp>
      <p:pic>
        <p:nvPicPr>
          <p:cNvPr id="44" name="Εικόνα 16">
            <a:extLst>
              <a:ext uri="{FF2B5EF4-FFF2-40B4-BE49-F238E27FC236}">
                <a16:creationId xmlns:a16="http://schemas.microsoft.com/office/drawing/2014/main" id="{E43376E5-B6D9-9440-A262-49FE0CED72DE}"/>
              </a:ext>
            </a:extLst>
          </p:cNvPr>
          <p:cNvPicPr>
            <a:picLocks noChangeAspect="1"/>
          </p:cNvPicPr>
          <p:nvPr/>
        </p:nvPicPr>
        <p:blipFill>
          <a:blip r:embed="rId2"/>
          <a:stretch>
            <a:fillRect/>
          </a:stretch>
        </p:blipFill>
        <p:spPr>
          <a:xfrm>
            <a:off x="1791468" y="869905"/>
            <a:ext cx="4429423" cy="1830128"/>
          </a:xfrm>
          <a:prstGeom prst="rect">
            <a:avLst/>
          </a:prstGeom>
        </p:spPr>
      </p:pic>
      <p:pic>
        <p:nvPicPr>
          <p:cNvPr id="7" name="Content Placeholder 6">
            <a:extLst>
              <a:ext uri="{FF2B5EF4-FFF2-40B4-BE49-F238E27FC236}">
                <a16:creationId xmlns:a16="http://schemas.microsoft.com/office/drawing/2014/main" id="{FF9A764B-5F80-7B47-AED9-67338E82510B}"/>
              </a:ext>
            </a:extLst>
          </p:cNvPr>
          <p:cNvPicPr>
            <a:picLocks noGrp="1" noChangeAspect="1"/>
          </p:cNvPicPr>
          <p:nvPr>
            <p:ph idx="1"/>
          </p:nvPr>
        </p:nvPicPr>
        <p:blipFill>
          <a:blip r:embed="rId3"/>
          <a:stretch>
            <a:fillRect/>
          </a:stretch>
        </p:blipFill>
        <p:spPr>
          <a:xfrm>
            <a:off x="2078547" y="3179135"/>
            <a:ext cx="3239884" cy="1774222"/>
          </a:xfrm>
        </p:spPr>
      </p:pic>
      <p:pic>
        <p:nvPicPr>
          <p:cNvPr id="9" name="Picture 8">
            <a:extLst>
              <a:ext uri="{FF2B5EF4-FFF2-40B4-BE49-F238E27FC236}">
                <a16:creationId xmlns:a16="http://schemas.microsoft.com/office/drawing/2014/main" id="{60D01CC7-895F-F948-9FEA-930C6D7A004D}"/>
              </a:ext>
            </a:extLst>
          </p:cNvPr>
          <p:cNvPicPr>
            <a:picLocks noChangeAspect="1"/>
          </p:cNvPicPr>
          <p:nvPr/>
        </p:nvPicPr>
        <p:blipFill>
          <a:blip r:embed="rId4"/>
          <a:stretch>
            <a:fillRect/>
          </a:stretch>
        </p:blipFill>
        <p:spPr>
          <a:xfrm>
            <a:off x="6220891" y="1065407"/>
            <a:ext cx="2881423" cy="1503583"/>
          </a:xfrm>
          <a:prstGeom prst="rect">
            <a:avLst/>
          </a:prstGeom>
        </p:spPr>
      </p:pic>
      <p:pic>
        <p:nvPicPr>
          <p:cNvPr id="11" name="Picture 10">
            <a:extLst>
              <a:ext uri="{FF2B5EF4-FFF2-40B4-BE49-F238E27FC236}">
                <a16:creationId xmlns:a16="http://schemas.microsoft.com/office/drawing/2014/main" id="{CB634BB7-31A6-C745-961F-6DC8AB54DFF1}"/>
              </a:ext>
            </a:extLst>
          </p:cNvPr>
          <p:cNvPicPr>
            <a:picLocks noChangeAspect="1"/>
          </p:cNvPicPr>
          <p:nvPr/>
        </p:nvPicPr>
        <p:blipFill>
          <a:blip r:embed="rId5"/>
          <a:stretch>
            <a:fillRect/>
          </a:stretch>
        </p:blipFill>
        <p:spPr>
          <a:xfrm>
            <a:off x="5910337" y="3179135"/>
            <a:ext cx="3191977" cy="1591280"/>
          </a:xfrm>
          <a:prstGeom prst="rect">
            <a:avLst/>
          </a:prstGeom>
        </p:spPr>
      </p:pic>
    </p:spTree>
    <p:extLst>
      <p:ext uri="{BB962C8B-B14F-4D97-AF65-F5344CB8AC3E}">
        <p14:creationId xmlns:p14="http://schemas.microsoft.com/office/powerpoint/2010/main" val="26826780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Executing graphs across compute devices</a:t>
            </a:r>
          </a:p>
        </p:txBody>
      </p:sp>
      <p:sp>
        <p:nvSpPr>
          <p:cNvPr id="4" name="Content Placeholder 3">
            <a:extLst>
              <a:ext uri="{FF2B5EF4-FFF2-40B4-BE49-F238E27FC236}">
                <a16:creationId xmlns:a16="http://schemas.microsoft.com/office/drawing/2014/main" id="{8BDAB64C-9660-C545-A8C4-167CFEAB363A}"/>
              </a:ext>
            </a:extLst>
          </p:cNvPr>
          <p:cNvSpPr>
            <a:spLocks noGrp="1"/>
          </p:cNvSpPr>
          <p:nvPr>
            <p:ph idx="1"/>
          </p:nvPr>
        </p:nvSpPr>
        <p:spPr/>
        <p:txBody>
          <a:bodyPr/>
          <a:lstStyle/>
          <a:p>
            <a:r>
              <a:rPr lang="en-US" dirty="0"/>
              <a:t>A graph can be divided into multiple parts and each part can be placed and executed on separate devices, such as a CPU or GPU. You can list all the devices available for graph execution with the following command:</a:t>
            </a:r>
          </a:p>
          <a:p>
            <a:endParaRPr lang="en-US" dirty="0"/>
          </a:p>
          <a:p>
            <a:pPr marL="400050" lvl="1" indent="0">
              <a:buNone/>
            </a:pPr>
            <a:r>
              <a:rPr lang="en-US" dirty="0"/>
              <a:t>from </a:t>
            </a:r>
            <a:r>
              <a:rPr lang="en-US" dirty="0" err="1"/>
              <a:t>tensorflow.python.client</a:t>
            </a:r>
            <a:r>
              <a:rPr lang="en-US" dirty="0"/>
              <a:t> import </a:t>
            </a:r>
            <a:r>
              <a:rPr lang="en-US" dirty="0" err="1"/>
              <a:t>device_lib</a:t>
            </a:r>
            <a:endParaRPr lang="en-US" dirty="0"/>
          </a:p>
          <a:p>
            <a:pPr marL="400050" lvl="1" indent="0">
              <a:buNone/>
            </a:pPr>
            <a:r>
              <a:rPr lang="en-US" dirty="0"/>
              <a:t>print(</a:t>
            </a:r>
            <a:r>
              <a:rPr lang="en-US" dirty="0" err="1"/>
              <a:t>device_lib.list_local_devices</a:t>
            </a:r>
            <a:r>
              <a:rPr lang="en-US" dirty="0"/>
              <a:t>())</a:t>
            </a:r>
          </a:p>
          <a:p>
            <a:endParaRPr lang="en-US" dirty="0"/>
          </a:p>
        </p:txBody>
      </p:sp>
    </p:spTree>
    <p:extLst>
      <p:ext uri="{BB962C8B-B14F-4D97-AF65-F5344CB8AC3E}">
        <p14:creationId xmlns:p14="http://schemas.microsoft.com/office/powerpoint/2010/main" val="2243814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err="1"/>
              <a:t>TensorBoard</a:t>
            </a:r>
            <a:endParaRPr lang="en-US" sz="2400" dirty="0"/>
          </a:p>
        </p:txBody>
      </p:sp>
      <p:sp>
        <p:nvSpPr>
          <p:cNvPr id="4" name="Content Placeholder 3">
            <a:extLst>
              <a:ext uri="{FF2B5EF4-FFF2-40B4-BE49-F238E27FC236}">
                <a16:creationId xmlns:a16="http://schemas.microsoft.com/office/drawing/2014/main" id="{8BDAB64C-9660-C545-A8C4-167CFEAB363A}"/>
              </a:ext>
            </a:extLst>
          </p:cNvPr>
          <p:cNvSpPr>
            <a:spLocks noGrp="1"/>
          </p:cNvSpPr>
          <p:nvPr>
            <p:ph idx="1"/>
          </p:nvPr>
        </p:nvSpPr>
        <p:spPr/>
        <p:txBody>
          <a:bodyPr/>
          <a:lstStyle/>
          <a:p>
            <a:r>
              <a:rPr lang="en-US" dirty="0"/>
              <a:t>TensorFlow includes functions to debug and optimize programs in a visualization tool called </a:t>
            </a:r>
            <a:r>
              <a:rPr lang="en-US" b="1" dirty="0" err="1"/>
              <a:t>TensorBoard</a:t>
            </a:r>
            <a:r>
              <a:rPr lang="en-US" dirty="0"/>
              <a:t>. </a:t>
            </a:r>
          </a:p>
          <a:p>
            <a:endParaRPr lang="en-US" dirty="0"/>
          </a:p>
          <a:p>
            <a:r>
              <a:rPr lang="en-US" dirty="0"/>
              <a:t>Using </a:t>
            </a:r>
            <a:r>
              <a:rPr lang="en-US" dirty="0" err="1"/>
              <a:t>TensorBoard</a:t>
            </a:r>
            <a:r>
              <a:rPr lang="en-US" dirty="0"/>
              <a:t>, you can observe different types of statistics concerning the parameters and details of any part of the graph computing graphically.</a:t>
            </a:r>
          </a:p>
          <a:p>
            <a:endParaRPr lang="en-US" dirty="0"/>
          </a:p>
          <a:p>
            <a:r>
              <a:rPr lang="en-US" dirty="0"/>
              <a:t>You can use </a:t>
            </a:r>
            <a:r>
              <a:rPr lang="en-US" dirty="0" err="1"/>
              <a:t>TensorBoard</a:t>
            </a:r>
            <a:r>
              <a:rPr lang="en-US" dirty="0"/>
              <a:t> to visualize your TensorFlow graph, plot quantitative metrics about the execution of your graph, and show additional data such as images that pass through it.</a:t>
            </a:r>
            <a:endParaRPr lang="en-CA" dirty="0"/>
          </a:p>
          <a:p>
            <a:endParaRPr lang="en-US" dirty="0"/>
          </a:p>
        </p:txBody>
      </p:sp>
    </p:spTree>
    <p:extLst>
      <p:ext uri="{BB962C8B-B14F-4D97-AF65-F5344CB8AC3E}">
        <p14:creationId xmlns:p14="http://schemas.microsoft.com/office/powerpoint/2010/main" val="1935246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How Does </a:t>
            </a:r>
            <a:r>
              <a:rPr lang="en-CA" sz="2400" dirty="0" err="1"/>
              <a:t>TensorBoard</a:t>
            </a:r>
            <a:r>
              <a:rPr lang="en-CA" sz="2400" dirty="0"/>
              <a:t> Work?</a:t>
            </a:r>
            <a:endParaRPr lang="en-US" sz="2400" dirty="0"/>
          </a:p>
        </p:txBody>
      </p:sp>
      <p:sp>
        <p:nvSpPr>
          <p:cNvPr id="4" name="Content Placeholder 3">
            <a:extLst>
              <a:ext uri="{FF2B5EF4-FFF2-40B4-BE49-F238E27FC236}">
                <a16:creationId xmlns:a16="http://schemas.microsoft.com/office/drawing/2014/main" id="{8BDAB64C-9660-C545-A8C4-167CFEAB363A}"/>
              </a:ext>
            </a:extLst>
          </p:cNvPr>
          <p:cNvSpPr>
            <a:spLocks noGrp="1"/>
          </p:cNvSpPr>
          <p:nvPr>
            <p:ph idx="1"/>
          </p:nvPr>
        </p:nvSpPr>
        <p:spPr/>
        <p:txBody>
          <a:bodyPr/>
          <a:lstStyle/>
          <a:p>
            <a:r>
              <a:rPr lang="en-US" dirty="0"/>
              <a:t>The workflow when using </a:t>
            </a:r>
            <a:r>
              <a:rPr lang="en-US" dirty="0" err="1"/>
              <a:t>TensorBoard</a:t>
            </a:r>
            <a:r>
              <a:rPr lang="en-US" dirty="0"/>
              <a:t> is:</a:t>
            </a:r>
          </a:p>
          <a:p>
            <a:pPr lvl="1"/>
            <a:r>
              <a:rPr lang="en-US" dirty="0"/>
              <a:t>Build your computational graph/code</a:t>
            </a:r>
          </a:p>
          <a:p>
            <a:pPr lvl="1"/>
            <a:r>
              <a:rPr lang="en-US" dirty="0"/>
              <a:t>Attach summary ops to the nodes you are interested in examining</a:t>
            </a:r>
          </a:p>
          <a:p>
            <a:pPr lvl="1"/>
            <a:r>
              <a:rPr lang="en-US" dirty="0"/>
              <a:t>Start running your graph as you normally would</a:t>
            </a:r>
          </a:p>
          <a:p>
            <a:pPr lvl="1"/>
            <a:r>
              <a:rPr lang="en-US" dirty="0"/>
              <a:t>Additionally, run the summary ops</a:t>
            </a:r>
          </a:p>
          <a:p>
            <a:pPr lvl="1"/>
            <a:r>
              <a:rPr lang="en-US" dirty="0"/>
              <a:t>When the code is done running, run </a:t>
            </a:r>
            <a:r>
              <a:rPr lang="en-US" dirty="0" err="1"/>
              <a:t>TensorBoard</a:t>
            </a:r>
            <a:r>
              <a:rPr lang="en-US" dirty="0"/>
              <a:t> to visualize the summary outputs</a:t>
            </a:r>
          </a:p>
          <a:p>
            <a:endParaRPr lang="en-US" dirty="0"/>
          </a:p>
        </p:txBody>
      </p:sp>
    </p:spTree>
    <p:extLst>
      <p:ext uri="{BB962C8B-B14F-4D97-AF65-F5344CB8AC3E}">
        <p14:creationId xmlns:p14="http://schemas.microsoft.com/office/powerpoint/2010/main" val="1988636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How Does </a:t>
            </a:r>
            <a:r>
              <a:rPr lang="en-CA" sz="2400" dirty="0" err="1"/>
              <a:t>TensorBoard</a:t>
            </a:r>
            <a:r>
              <a:rPr lang="en-CA" sz="2400" dirty="0"/>
              <a:t> Work?</a:t>
            </a:r>
            <a:endParaRPr lang="en-US" sz="2400" dirty="0"/>
          </a:p>
        </p:txBody>
      </p:sp>
      <p:pic>
        <p:nvPicPr>
          <p:cNvPr id="5" name="Content Placeholder 4">
            <a:extLst>
              <a:ext uri="{FF2B5EF4-FFF2-40B4-BE49-F238E27FC236}">
                <a16:creationId xmlns:a16="http://schemas.microsoft.com/office/drawing/2014/main" id="{FFB93B13-8589-8142-AFEE-AA4A45A7DD03}"/>
              </a:ext>
            </a:extLst>
          </p:cNvPr>
          <p:cNvPicPr>
            <a:picLocks noGrp="1" noChangeAspect="1"/>
          </p:cNvPicPr>
          <p:nvPr>
            <p:ph idx="1"/>
          </p:nvPr>
        </p:nvPicPr>
        <p:blipFill>
          <a:blip r:embed="rId2"/>
          <a:stretch>
            <a:fillRect/>
          </a:stretch>
        </p:blipFill>
        <p:spPr>
          <a:xfrm>
            <a:off x="2546223" y="1200150"/>
            <a:ext cx="5312028" cy="3394075"/>
          </a:xfrm>
          <a:prstGeom prst="rect">
            <a:avLst/>
          </a:prstGeom>
        </p:spPr>
      </p:pic>
    </p:spTree>
    <p:extLst>
      <p:ext uri="{BB962C8B-B14F-4D97-AF65-F5344CB8AC3E}">
        <p14:creationId xmlns:p14="http://schemas.microsoft.com/office/powerpoint/2010/main" val="42824914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Machine Learning with TensorFlow</a:t>
            </a:r>
          </a:p>
        </p:txBody>
      </p:sp>
      <p:sp>
        <p:nvSpPr>
          <p:cNvPr id="4" name="Content Placeholder 3">
            <a:extLst>
              <a:ext uri="{FF2B5EF4-FFF2-40B4-BE49-F238E27FC236}">
                <a16:creationId xmlns:a16="http://schemas.microsoft.com/office/drawing/2014/main" id="{0EF490E2-897E-1A4E-A732-B0E4DEE0AB8C}"/>
              </a:ext>
            </a:extLst>
          </p:cNvPr>
          <p:cNvSpPr>
            <a:spLocks noGrp="1"/>
          </p:cNvSpPr>
          <p:nvPr>
            <p:ph idx="1"/>
          </p:nvPr>
        </p:nvSpPr>
        <p:spPr/>
        <p:txBody>
          <a:bodyPr>
            <a:normAutofit fontScale="85000" lnSpcReduction="20000"/>
          </a:bodyPr>
          <a:lstStyle/>
          <a:p>
            <a:r>
              <a:rPr lang="en-US" sz="1800" dirty="0"/>
              <a:t>General model: </a:t>
            </a:r>
          </a:p>
          <a:p>
            <a:pPr marL="0" indent="0">
              <a:buNone/>
            </a:pPr>
            <a:r>
              <a:rPr lang="en-US" sz="1800" dirty="0"/>
              <a:t>                          y=f(x)</a:t>
            </a:r>
          </a:p>
          <a:p>
            <a:endParaRPr lang="en-US" sz="1800" dirty="0"/>
          </a:p>
          <a:p>
            <a:r>
              <a:rPr lang="en-US" sz="1800" dirty="0"/>
              <a:t>Some capabilities</a:t>
            </a:r>
          </a:p>
          <a:p>
            <a:r>
              <a:rPr lang="en-US" sz="1800" dirty="0"/>
              <a:t>Regression</a:t>
            </a:r>
          </a:p>
          <a:p>
            <a:pPr lvl="1"/>
            <a:r>
              <a:rPr lang="en-US" dirty="0"/>
              <a:t>Simple linear regression</a:t>
            </a:r>
          </a:p>
          <a:p>
            <a:pPr lvl="1"/>
            <a:r>
              <a:rPr lang="en-US" dirty="0"/>
              <a:t>Multi regression</a:t>
            </a:r>
          </a:p>
          <a:p>
            <a:pPr lvl="1"/>
            <a:r>
              <a:rPr lang="en-US" dirty="0"/>
              <a:t>Regularized regression</a:t>
            </a:r>
          </a:p>
          <a:p>
            <a:pPr lvl="1"/>
            <a:r>
              <a:rPr lang="en-US" dirty="0"/>
              <a:t>Lasso regularization</a:t>
            </a:r>
          </a:p>
          <a:p>
            <a:pPr lvl="1"/>
            <a:r>
              <a:rPr lang="en-US" dirty="0"/>
              <a:t>Ridge regularization</a:t>
            </a:r>
          </a:p>
          <a:p>
            <a:pPr lvl="1"/>
            <a:r>
              <a:rPr lang="en-US" dirty="0" err="1"/>
              <a:t>ElasticNet</a:t>
            </a:r>
            <a:r>
              <a:rPr lang="en-US" dirty="0"/>
              <a:t> regularization</a:t>
            </a:r>
          </a:p>
          <a:p>
            <a:r>
              <a:rPr lang="en-US" sz="1800" dirty="0"/>
              <a:t>Classification</a:t>
            </a:r>
          </a:p>
          <a:p>
            <a:pPr lvl="1"/>
            <a:r>
              <a:rPr lang="en-US" dirty="0"/>
              <a:t>Classification using logistic regression</a:t>
            </a:r>
          </a:p>
          <a:p>
            <a:pPr lvl="1"/>
            <a:r>
              <a:rPr lang="en-US" dirty="0"/>
              <a:t>Binary classification</a:t>
            </a:r>
          </a:p>
          <a:p>
            <a:pPr lvl="1"/>
            <a:r>
              <a:rPr lang="en-US" dirty="0"/>
              <a:t>Multiclass classification</a:t>
            </a:r>
          </a:p>
          <a:p>
            <a:endParaRPr lang="en-US" dirty="0"/>
          </a:p>
        </p:txBody>
      </p:sp>
    </p:spTree>
    <p:extLst>
      <p:ext uri="{BB962C8B-B14F-4D97-AF65-F5344CB8AC3E}">
        <p14:creationId xmlns:p14="http://schemas.microsoft.com/office/powerpoint/2010/main" val="3939960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TensorFlow contains complete algorithms</a:t>
            </a:r>
          </a:p>
        </p:txBody>
      </p:sp>
      <p:sp>
        <p:nvSpPr>
          <p:cNvPr id="4" name="Content Placeholder 3">
            <a:extLst>
              <a:ext uri="{FF2B5EF4-FFF2-40B4-BE49-F238E27FC236}">
                <a16:creationId xmlns:a16="http://schemas.microsoft.com/office/drawing/2014/main" id="{0EF490E2-897E-1A4E-A732-B0E4DEE0AB8C}"/>
              </a:ext>
            </a:extLst>
          </p:cNvPr>
          <p:cNvSpPr>
            <a:spLocks noGrp="1"/>
          </p:cNvSpPr>
          <p:nvPr>
            <p:ph idx="1"/>
          </p:nvPr>
        </p:nvSpPr>
        <p:spPr/>
        <p:txBody>
          <a:bodyPr>
            <a:normAutofit/>
          </a:bodyPr>
          <a:lstStyle/>
          <a:p>
            <a:r>
              <a:rPr lang="en-US" sz="1800" dirty="0"/>
              <a:t>Linear{</a:t>
            </a:r>
            <a:r>
              <a:rPr lang="en-US" sz="1800" dirty="0" err="1"/>
              <a:t>Classifier,Regressor</a:t>
            </a:r>
            <a:r>
              <a:rPr lang="en-US" sz="1800" dirty="0"/>
              <a:t>} </a:t>
            </a:r>
          </a:p>
          <a:p>
            <a:r>
              <a:rPr lang="en-US" sz="1800" dirty="0"/>
              <a:t>DNN{</a:t>
            </a:r>
            <a:r>
              <a:rPr lang="en-US" sz="1800" dirty="0" err="1"/>
              <a:t>Classifier,Regressor</a:t>
            </a:r>
            <a:r>
              <a:rPr lang="en-US" sz="1800" dirty="0"/>
              <a:t>} </a:t>
            </a:r>
          </a:p>
          <a:p>
            <a:r>
              <a:rPr lang="en-US" sz="1800" dirty="0" err="1"/>
              <a:t>DNNLinearCombined</a:t>
            </a:r>
            <a:r>
              <a:rPr lang="en-US" sz="1800" dirty="0"/>
              <a:t>{</a:t>
            </a:r>
            <a:r>
              <a:rPr lang="en-US" sz="1800" dirty="0" err="1"/>
              <a:t>Classifier,Regressor</a:t>
            </a:r>
            <a:r>
              <a:rPr lang="en-US" sz="1800" dirty="0"/>
              <a:t>} </a:t>
            </a:r>
          </a:p>
          <a:p>
            <a:r>
              <a:rPr lang="en-US" sz="1800" dirty="0"/>
              <a:t>SVM </a:t>
            </a:r>
          </a:p>
          <a:p>
            <a:r>
              <a:rPr lang="en-US" sz="1800" dirty="0" err="1"/>
              <a:t>KMeansClustering</a:t>
            </a:r>
            <a:r>
              <a:rPr lang="en-US" sz="1800" dirty="0"/>
              <a:t> </a:t>
            </a:r>
          </a:p>
          <a:p>
            <a:r>
              <a:rPr lang="en-US" sz="1800" dirty="0"/>
              <a:t>GMM </a:t>
            </a:r>
          </a:p>
        </p:txBody>
      </p:sp>
    </p:spTree>
    <p:extLst>
      <p:ext uri="{BB962C8B-B14F-4D97-AF65-F5344CB8AC3E}">
        <p14:creationId xmlns:p14="http://schemas.microsoft.com/office/powerpoint/2010/main" val="949704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err="1"/>
              <a:t>Keras</a:t>
            </a:r>
            <a:r>
              <a:rPr lang="en-CA" sz="2400" dirty="0"/>
              <a:t> : </a:t>
            </a:r>
            <a:r>
              <a:rPr lang="en-US" sz="2400" dirty="0"/>
              <a:t>Deep neural network library </a:t>
            </a:r>
          </a:p>
        </p:txBody>
      </p:sp>
      <p:sp>
        <p:nvSpPr>
          <p:cNvPr id="6" name="Content Placeholder 5">
            <a:extLst>
              <a:ext uri="{FF2B5EF4-FFF2-40B4-BE49-F238E27FC236}">
                <a16:creationId xmlns:a16="http://schemas.microsoft.com/office/drawing/2014/main" id="{BFD6CB80-54EB-594C-9A27-8078941E9F2B}"/>
              </a:ext>
            </a:extLst>
          </p:cNvPr>
          <p:cNvSpPr>
            <a:spLocks noGrp="1"/>
          </p:cNvSpPr>
          <p:nvPr>
            <p:ph idx="1"/>
          </p:nvPr>
        </p:nvSpPr>
        <p:spPr/>
        <p:txBody>
          <a:bodyPr/>
          <a:lstStyle/>
          <a:p>
            <a:r>
              <a:rPr lang="en-US" dirty="0" err="1"/>
              <a:t>Keras</a:t>
            </a:r>
            <a:r>
              <a:rPr lang="en-US" dirty="0"/>
              <a:t> is a high-level neural networks API, written in Python and capable of running on top of </a:t>
            </a:r>
            <a:r>
              <a:rPr lang="en-US" dirty="0">
                <a:hlinkClick r:id="rId2"/>
              </a:rPr>
              <a:t>TensorFlow</a:t>
            </a:r>
            <a:r>
              <a:rPr lang="en-US" dirty="0"/>
              <a:t>, </a:t>
            </a:r>
            <a:r>
              <a:rPr lang="en-US" dirty="0">
                <a:hlinkClick r:id="rId3"/>
              </a:rPr>
              <a:t>CNTK</a:t>
            </a:r>
            <a:r>
              <a:rPr lang="en-US" dirty="0"/>
              <a:t>, or </a:t>
            </a:r>
            <a:r>
              <a:rPr lang="en-US" dirty="0">
                <a:hlinkClick r:id="rId4"/>
              </a:rPr>
              <a:t>Theano</a:t>
            </a:r>
            <a:r>
              <a:rPr lang="en-US" dirty="0"/>
              <a:t>. It was developed with a focus on enabling fast experimentation. </a:t>
            </a:r>
            <a:r>
              <a:rPr lang="en-US" i="1" dirty="0"/>
              <a:t>Being able to go from idea to result with the least possible delay is key to doing good research.</a:t>
            </a:r>
            <a:endParaRPr lang="en-US" dirty="0"/>
          </a:p>
          <a:p>
            <a:r>
              <a:rPr lang="en-US" dirty="0"/>
              <a:t>Use </a:t>
            </a:r>
            <a:r>
              <a:rPr lang="en-US" dirty="0" err="1"/>
              <a:t>Keras</a:t>
            </a:r>
            <a:r>
              <a:rPr lang="en-US" dirty="0"/>
              <a:t> if you need a deep learning library that:</a:t>
            </a:r>
          </a:p>
          <a:p>
            <a:pPr lvl="1"/>
            <a:r>
              <a:rPr lang="en-US" dirty="0"/>
              <a:t>Allows for easy and fast prototyping (through user friendliness, modularity, and extensibility).</a:t>
            </a:r>
          </a:p>
          <a:p>
            <a:pPr lvl="1"/>
            <a:r>
              <a:rPr lang="en-US" dirty="0"/>
              <a:t>Supports both convolutional networks and recurrent networks, as well as combinations of the two.</a:t>
            </a:r>
          </a:p>
          <a:p>
            <a:pPr lvl="1"/>
            <a:r>
              <a:rPr lang="en-US" dirty="0"/>
              <a:t>Runs seamlessly on CPU and GPU.</a:t>
            </a:r>
          </a:p>
          <a:p>
            <a:r>
              <a:rPr lang="en-US" dirty="0"/>
              <a:t>Read the documentation at </a:t>
            </a:r>
            <a:r>
              <a:rPr lang="en-US" dirty="0">
                <a:hlinkClick r:id="rId5"/>
              </a:rPr>
              <a:t>Keras.io</a:t>
            </a:r>
            <a:r>
              <a:rPr lang="en-US" dirty="0"/>
              <a:t>.</a:t>
            </a:r>
          </a:p>
          <a:p>
            <a:endParaRPr lang="en-US" dirty="0"/>
          </a:p>
        </p:txBody>
      </p:sp>
    </p:spTree>
    <p:extLst>
      <p:ext uri="{BB962C8B-B14F-4D97-AF65-F5344CB8AC3E}">
        <p14:creationId xmlns:p14="http://schemas.microsoft.com/office/powerpoint/2010/main" val="14867953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err="1"/>
              <a:t>Keras</a:t>
            </a:r>
            <a:r>
              <a:rPr lang="en-CA" sz="2400" dirty="0"/>
              <a:t> workflow</a:t>
            </a:r>
            <a:endParaRPr lang="en-US" sz="2400" dirty="0"/>
          </a:p>
        </p:txBody>
      </p:sp>
      <p:sp>
        <p:nvSpPr>
          <p:cNvPr id="6" name="Content Placeholder 5">
            <a:extLst>
              <a:ext uri="{FF2B5EF4-FFF2-40B4-BE49-F238E27FC236}">
                <a16:creationId xmlns:a16="http://schemas.microsoft.com/office/drawing/2014/main" id="{BFD6CB80-54EB-594C-9A27-8078941E9F2B}"/>
              </a:ext>
            </a:extLst>
          </p:cNvPr>
          <p:cNvSpPr>
            <a:spLocks noGrp="1"/>
          </p:cNvSpPr>
          <p:nvPr>
            <p:ph idx="1"/>
          </p:nvPr>
        </p:nvSpPr>
        <p:spPr/>
        <p:txBody>
          <a:bodyPr/>
          <a:lstStyle/>
          <a:p>
            <a:r>
              <a:rPr lang="en-US" dirty="0"/>
              <a:t>Prepare input data (Image, video, text, column data,  ..)</a:t>
            </a:r>
          </a:p>
          <a:p>
            <a:r>
              <a:rPr lang="en-US" dirty="0"/>
              <a:t>Define the neural network architecture (sequential/functional)</a:t>
            </a:r>
          </a:p>
          <a:p>
            <a:r>
              <a:rPr lang="en-US" dirty="0"/>
              <a:t>Select the optimizer</a:t>
            </a:r>
          </a:p>
          <a:p>
            <a:r>
              <a:rPr lang="en-US" dirty="0"/>
              <a:t>Select the loss function </a:t>
            </a:r>
          </a:p>
          <a:p>
            <a:r>
              <a:rPr lang="en-US" dirty="0"/>
              <a:t>Select the appropriate evaluation metric for the given problem</a:t>
            </a:r>
          </a:p>
          <a:p>
            <a:r>
              <a:rPr lang="en-US" dirty="0"/>
              <a:t>Train and evaluate </a:t>
            </a:r>
            <a:endParaRPr lang="en-CA" dirty="0"/>
          </a:p>
        </p:txBody>
      </p:sp>
    </p:spTree>
    <p:extLst>
      <p:ext uri="{BB962C8B-B14F-4D97-AF65-F5344CB8AC3E}">
        <p14:creationId xmlns:p14="http://schemas.microsoft.com/office/powerpoint/2010/main" val="13872428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type</a:t>
            </a:r>
          </a:p>
        </p:txBody>
      </p:sp>
      <p:sp>
        <p:nvSpPr>
          <p:cNvPr id="3" name="Content Placeholder 2"/>
          <p:cNvSpPr>
            <a:spLocks noGrp="1"/>
          </p:cNvSpPr>
          <p:nvPr>
            <p:ph idx="1"/>
          </p:nvPr>
        </p:nvSpPr>
        <p:spPr/>
        <p:txBody>
          <a:bodyPr/>
          <a:lstStyle/>
          <a:p>
            <a:pPr marL="0" indent="0">
              <a:buNone/>
            </a:pPr>
            <a:r>
              <a:rPr lang="en-US" dirty="0"/>
              <a:t>Sequential:</a:t>
            </a:r>
          </a:p>
          <a:p>
            <a:pPr lvl="1"/>
            <a:r>
              <a:rPr lang="en-US" dirty="0"/>
              <a:t>	models are linear stack of layers</a:t>
            </a:r>
          </a:p>
          <a:p>
            <a:pPr lvl="1"/>
            <a:r>
              <a:rPr lang="en-US" dirty="0"/>
              <a:t>   Treat each layer as object that feed into the next.</a:t>
            </a:r>
          </a:p>
          <a:p>
            <a:pPr marL="0" indent="0">
              <a:buNone/>
            </a:pPr>
            <a:endParaRPr lang="en-US" dirty="0"/>
          </a:p>
          <a:p>
            <a:pPr marL="0" indent="0">
              <a:buNone/>
            </a:pPr>
            <a:r>
              <a:rPr lang="en-US" dirty="0"/>
              <a:t>Graph</a:t>
            </a:r>
          </a:p>
          <a:p>
            <a:pPr lvl="1"/>
            <a:r>
              <a:rPr lang="en-US" dirty="0"/>
              <a:t>	Optimized over all outputs</a:t>
            </a:r>
          </a:p>
          <a:p>
            <a:pPr lvl="1"/>
            <a:r>
              <a:rPr lang="en-US" dirty="0"/>
              <a:t>	Graph model allows for two or more independent networks to   	diverge or merge</a:t>
            </a:r>
          </a:p>
          <a:p>
            <a:pPr lvl="1"/>
            <a:r>
              <a:rPr lang="en-US" dirty="0"/>
              <a:t>   Allows for multiple separate inputs/outputs</a:t>
            </a:r>
          </a:p>
          <a:p>
            <a:pPr lvl="1"/>
            <a:r>
              <a:rPr lang="en-US" dirty="0"/>
              <a:t>	Different merging layers</a:t>
            </a:r>
          </a:p>
        </p:txBody>
      </p:sp>
    </p:spTree>
    <p:extLst>
      <p:ext uri="{BB962C8B-B14F-4D97-AF65-F5344CB8AC3E}">
        <p14:creationId xmlns:p14="http://schemas.microsoft.com/office/powerpoint/2010/main" val="3698488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Sequential class</a:t>
            </a:r>
            <a:endParaRPr lang="en-US" sz="2400" dirty="0"/>
          </a:p>
        </p:txBody>
      </p:sp>
      <p:pic>
        <p:nvPicPr>
          <p:cNvPr id="4" name="Content Placeholder 6">
            <a:extLst>
              <a:ext uri="{FF2B5EF4-FFF2-40B4-BE49-F238E27FC236}">
                <a16:creationId xmlns:a16="http://schemas.microsoft.com/office/drawing/2014/main" id="{557687E7-CF96-7E45-98E9-91A7FCDFC635}"/>
              </a:ext>
            </a:extLst>
          </p:cNvPr>
          <p:cNvPicPr>
            <a:picLocks noGrp="1" noChangeAspect="1"/>
          </p:cNvPicPr>
          <p:nvPr>
            <p:ph idx="1"/>
          </p:nvPr>
        </p:nvPicPr>
        <p:blipFill>
          <a:blip r:embed="rId2"/>
          <a:stretch>
            <a:fillRect/>
          </a:stretch>
        </p:blipFill>
        <p:spPr>
          <a:xfrm>
            <a:off x="2030819" y="1312739"/>
            <a:ext cx="5628740" cy="3600463"/>
          </a:xfrm>
          <a:prstGeom prst="rect">
            <a:avLst/>
          </a:prstGeom>
        </p:spPr>
      </p:pic>
    </p:spTree>
    <p:extLst>
      <p:ext uri="{BB962C8B-B14F-4D97-AF65-F5344CB8AC3E}">
        <p14:creationId xmlns:p14="http://schemas.microsoft.com/office/powerpoint/2010/main" val="1262817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Forward Propagation</a:t>
            </a:r>
          </a:p>
        </p:txBody>
      </p:sp>
      <p:pic>
        <p:nvPicPr>
          <p:cNvPr id="3" name="Picture 2">
            <a:extLst>
              <a:ext uri="{FF2B5EF4-FFF2-40B4-BE49-F238E27FC236}">
                <a16:creationId xmlns:a16="http://schemas.microsoft.com/office/drawing/2014/main" id="{78AB5E7D-6DFC-B745-AA16-579C254ACAA2}"/>
              </a:ext>
            </a:extLst>
          </p:cNvPr>
          <p:cNvPicPr>
            <a:picLocks noChangeAspect="1"/>
          </p:cNvPicPr>
          <p:nvPr/>
        </p:nvPicPr>
        <p:blipFill>
          <a:blip r:embed="rId2"/>
          <a:stretch>
            <a:fillRect/>
          </a:stretch>
        </p:blipFill>
        <p:spPr>
          <a:xfrm>
            <a:off x="4550735" y="682766"/>
            <a:ext cx="4263655" cy="2206334"/>
          </a:xfrm>
          <a:prstGeom prst="rect">
            <a:avLst/>
          </a:prstGeom>
        </p:spPr>
      </p:pic>
      <p:pic>
        <p:nvPicPr>
          <p:cNvPr id="4" name="Picture 3">
            <a:extLst>
              <a:ext uri="{FF2B5EF4-FFF2-40B4-BE49-F238E27FC236}">
                <a16:creationId xmlns:a16="http://schemas.microsoft.com/office/drawing/2014/main" id="{12D4611E-D8A0-124A-BE7B-5F8A81F2FA65}"/>
              </a:ext>
            </a:extLst>
          </p:cNvPr>
          <p:cNvPicPr>
            <a:picLocks noChangeAspect="1"/>
          </p:cNvPicPr>
          <p:nvPr/>
        </p:nvPicPr>
        <p:blipFill>
          <a:blip r:embed="rId3"/>
          <a:stretch>
            <a:fillRect/>
          </a:stretch>
        </p:blipFill>
        <p:spPr>
          <a:xfrm>
            <a:off x="1913860" y="2702448"/>
            <a:ext cx="5752214" cy="2226827"/>
          </a:xfrm>
          <a:prstGeom prst="rect">
            <a:avLst/>
          </a:prstGeom>
        </p:spPr>
      </p:pic>
    </p:spTree>
    <p:extLst>
      <p:ext uri="{BB962C8B-B14F-4D97-AF65-F5344CB8AC3E}">
        <p14:creationId xmlns:p14="http://schemas.microsoft.com/office/powerpoint/2010/main" val="41136511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812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Forward Propagation</a:t>
            </a:r>
          </a:p>
        </p:txBody>
      </p:sp>
      <p:pic>
        <p:nvPicPr>
          <p:cNvPr id="3" name="Picture 2">
            <a:extLst>
              <a:ext uri="{FF2B5EF4-FFF2-40B4-BE49-F238E27FC236}">
                <a16:creationId xmlns:a16="http://schemas.microsoft.com/office/drawing/2014/main" id="{78AB5E7D-6DFC-B745-AA16-579C254ACAA2}"/>
              </a:ext>
            </a:extLst>
          </p:cNvPr>
          <p:cNvPicPr>
            <a:picLocks noChangeAspect="1"/>
          </p:cNvPicPr>
          <p:nvPr/>
        </p:nvPicPr>
        <p:blipFill>
          <a:blip r:embed="rId2"/>
          <a:stretch>
            <a:fillRect/>
          </a:stretch>
        </p:blipFill>
        <p:spPr>
          <a:xfrm>
            <a:off x="4550735" y="716219"/>
            <a:ext cx="4263655" cy="2206334"/>
          </a:xfrm>
          <a:prstGeom prst="rect">
            <a:avLst/>
          </a:prstGeom>
        </p:spPr>
      </p:pic>
      <p:pic>
        <p:nvPicPr>
          <p:cNvPr id="6" name="Picture 5">
            <a:extLst>
              <a:ext uri="{FF2B5EF4-FFF2-40B4-BE49-F238E27FC236}">
                <a16:creationId xmlns:a16="http://schemas.microsoft.com/office/drawing/2014/main" id="{ED903F54-AF2B-8F47-A75C-1BFE00E26FE1}"/>
              </a:ext>
            </a:extLst>
          </p:cNvPr>
          <p:cNvPicPr>
            <a:picLocks noChangeAspect="1"/>
          </p:cNvPicPr>
          <p:nvPr/>
        </p:nvPicPr>
        <p:blipFill>
          <a:blip r:embed="rId3"/>
          <a:stretch>
            <a:fillRect/>
          </a:stretch>
        </p:blipFill>
        <p:spPr>
          <a:xfrm>
            <a:off x="1911143" y="3038576"/>
            <a:ext cx="6581553" cy="1746325"/>
          </a:xfrm>
          <a:prstGeom prst="rect">
            <a:avLst/>
          </a:prstGeom>
        </p:spPr>
      </p:pic>
    </p:spTree>
    <p:extLst>
      <p:ext uri="{BB962C8B-B14F-4D97-AF65-F5344CB8AC3E}">
        <p14:creationId xmlns:p14="http://schemas.microsoft.com/office/powerpoint/2010/main" val="3989684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Backward Propagation</a:t>
            </a:r>
          </a:p>
        </p:txBody>
      </p:sp>
      <p:pic>
        <p:nvPicPr>
          <p:cNvPr id="3" name="Picture 2">
            <a:extLst>
              <a:ext uri="{FF2B5EF4-FFF2-40B4-BE49-F238E27FC236}">
                <a16:creationId xmlns:a16="http://schemas.microsoft.com/office/drawing/2014/main" id="{D97BE7BF-7E7E-7848-A39A-E3EC18C70EEE}"/>
              </a:ext>
            </a:extLst>
          </p:cNvPr>
          <p:cNvPicPr>
            <a:picLocks noChangeAspect="1"/>
          </p:cNvPicPr>
          <p:nvPr/>
        </p:nvPicPr>
        <p:blipFill>
          <a:blip r:embed="rId2"/>
          <a:stretch>
            <a:fillRect/>
          </a:stretch>
        </p:blipFill>
        <p:spPr>
          <a:xfrm>
            <a:off x="2157957" y="1257726"/>
            <a:ext cx="6087926" cy="560441"/>
          </a:xfrm>
          <a:prstGeom prst="rect">
            <a:avLst/>
          </a:prstGeom>
        </p:spPr>
      </p:pic>
      <p:pic>
        <p:nvPicPr>
          <p:cNvPr id="6" name="Picture 5">
            <a:extLst>
              <a:ext uri="{FF2B5EF4-FFF2-40B4-BE49-F238E27FC236}">
                <a16:creationId xmlns:a16="http://schemas.microsoft.com/office/drawing/2014/main" id="{808A7F1F-0CBE-374D-9756-22236B60FD0F}"/>
              </a:ext>
            </a:extLst>
          </p:cNvPr>
          <p:cNvPicPr>
            <a:picLocks noChangeAspect="1"/>
          </p:cNvPicPr>
          <p:nvPr/>
        </p:nvPicPr>
        <p:blipFill>
          <a:blip r:embed="rId3"/>
          <a:stretch>
            <a:fillRect/>
          </a:stretch>
        </p:blipFill>
        <p:spPr>
          <a:xfrm>
            <a:off x="2573071" y="2256027"/>
            <a:ext cx="5231218" cy="1249338"/>
          </a:xfrm>
          <a:prstGeom prst="rect">
            <a:avLst/>
          </a:prstGeom>
        </p:spPr>
      </p:pic>
      <p:sp>
        <p:nvSpPr>
          <p:cNvPr id="9" name="Rectangle 8">
            <a:extLst>
              <a:ext uri="{FF2B5EF4-FFF2-40B4-BE49-F238E27FC236}">
                <a16:creationId xmlns:a16="http://schemas.microsoft.com/office/drawing/2014/main" id="{0F7A964B-9F0B-E043-B18D-037FE2C26AEA}"/>
              </a:ext>
            </a:extLst>
          </p:cNvPr>
          <p:cNvSpPr/>
          <p:nvPr/>
        </p:nvSpPr>
        <p:spPr>
          <a:xfrm>
            <a:off x="2254100" y="3866875"/>
            <a:ext cx="6081824" cy="923330"/>
          </a:xfrm>
          <a:prstGeom prst="rect">
            <a:avLst/>
          </a:prstGeom>
        </p:spPr>
        <p:txBody>
          <a:bodyPr wrap="square">
            <a:spAutoFit/>
          </a:bodyPr>
          <a:lstStyle/>
          <a:p>
            <a:pPr algn="just">
              <a:buFont typeface="Arial" panose="020B0604020202020204" pitchFamily="34" charset="0"/>
              <a:buChar char="•"/>
            </a:pPr>
            <a:r>
              <a:rPr lang="en-CA" dirty="0">
                <a:solidFill>
                  <a:srgbClr val="333333"/>
                </a:solidFill>
                <a:latin typeface="Noto Serif"/>
              </a:rPr>
              <a:t>Similarly, we can calculate the other weight values as well.</a:t>
            </a:r>
          </a:p>
          <a:p>
            <a:pPr algn="just">
              <a:buFont typeface="Arial" panose="020B0604020202020204" pitchFamily="34" charset="0"/>
              <a:buChar char="•"/>
            </a:pPr>
            <a:r>
              <a:rPr lang="en-CA" dirty="0">
                <a:solidFill>
                  <a:srgbClr val="333333"/>
                </a:solidFill>
                <a:latin typeface="Noto Serif"/>
              </a:rPr>
              <a:t>After that we will again propagate forward and calculate the output. Again, we will calculate the error.</a:t>
            </a:r>
            <a:endParaRPr lang="en-CA" b="0" i="0" dirty="0">
              <a:solidFill>
                <a:srgbClr val="333333"/>
              </a:solidFill>
              <a:effectLst/>
              <a:latin typeface="Noto Serif"/>
            </a:endParaRPr>
          </a:p>
        </p:txBody>
      </p:sp>
    </p:spTree>
    <p:extLst>
      <p:ext uri="{BB962C8B-B14F-4D97-AF65-F5344CB8AC3E}">
        <p14:creationId xmlns:p14="http://schemas.microsoft.com/office/powerpoint/2010/main" val="3353235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Loss function (energy function)</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64818" y="1102093"/>
                <a:ext cx="6969760" cy="3618764"/>
              </a:xfrm>
            </p:spPr>
            <p:txBody>
              <a:bodyPr>
                <a:normAutofit fontScale="92500" lnSpcReduction="20000"/>
              </a:bodyPr>
              <a:lstStyle/>
              <a:p>
                <a:r>
                  <a:rPr lang="en-US" b="1" dirty="0">
                    <a:solidFill>
                      <a:srgbClr val="222222"/>
                    </a:solidFill>
                  </a:rPr>
                  <a:t>Mean Square Error: </a:t>
                </a:r>
                <a:r>
                  <a:rPr lang="en-US" dirty="0"/>
                  <a:t>minimizes the sum of distance of each point to the estimated value:  </a:t>
                </a:r>
                <a14:m>
                  <m:oMath xmlns:m="http://schemas.openxmlformats.org/officeDocument/2006/math">
                    <m:r>
                      <a:rPr lang="en-CA">
                        <a:latin typeface="Cambria Math" panose="02040503050406030204" pitchFamily="18" charset="0"/>
                      </a:rPr>
                      <m:t>      </m:t>
                    </m:r>
                    <m:r>
                      <a:rPr lang="en-CA" i="1">
                        <a:latin typeface="Cambria Math" panose="02040503050406030204" pitchFamily="18" charset="0"/>
                      </a:rPr>
                      <m:t>𝐸</m:t>
                    </m:r>
                    <m:r>
                      <a:rPr lang="el-GR" i="1">
                        <a:latin typeface="Cambria Math" charset="0"/>
                      </a:rPr>
                      <m:t>= </m:t>
                    </m:r>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𝑛</m:t>
                        </m:r>
                      </m:den>
                    </m:f>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is-IS" i="1">
                                        <a:latin typeface="Cambria Math" panose="02040503050406030204" pitchFamily="18" charset="0"/>
                                      </a:rPr>
                                    </m:ctrlPr>
                                  </m:sSupPr>
                                  <m:e>
                                    <m:r>
                                      <a:rPr lang="en-US" i="1">
                                        <a:latin typeface="Cambria Math" charset="0"/>
                                      </a:rPr>
                                      <m:t>𝑦</m:t>
                                    </m:r>
                                  </m:e>
                                  <m:sup>
                                    <m:r>
                                      <a:rPr lang="en-US" i="1">
                                        <a:latin typeface="Cambria Math" charset="0"/>
                                      </a:rPr>
                                      <m:t>(</m:t>
                                    </m:r>
                                    <m:r>
                                      <a:rPr lang="en-US" i="1">
                                        <a:latin typeface="Cambria Math" charset="0"/>
                                      </a:rPr>
                                      <m:t>𝑖</m:t>
                                    </m:r>
                                    <m:r>
                                      <a:rPr lang="en-US" i="1">
                                        <a:latin typeface="Cambria Math" charset="0"/>
                                      </a:rPr>
                                      <m:t>)</m:t>
                                    </m:r>
                                  </m:sup>
                                </m:sSup>
                                <m:r>
                                  <a:rPr lang="en-US" i="1">
                                    <a:latin typeface="Cambria Math"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charset="0"/>
                                          </a:rPr>
                                          <m:t>𝑦</m:t>
                                        </m:r>
                                      </m:e>
                                    </m:acc>
                                  </m:e>
                                  <m:sup>
                                    <m:r>
                                      <a:rPr lang="en-US" i="1">
                                        <a:latin typeface="Cambria Math" charset="0"/>
                                      </a:rPr>
                                      <m:t>(</m:t>
                                    </m:r>
                                    <m:r>
                                      <a:rPr lang="en-US" i="1">
                                        <a:latin typeface="Cambria Math" charset="0"/>
                                      </a:rPr>
                                      <m:t>𝑖</m:t>
                                    </m:r>
                                    <m:r>
                                      <a:rPr lang="en-US" i="1">
                                        <a:latin typeface="Cambria Math" charset="0"/>
                                      </a:rPr>
                                      <m:t>)</m:t>
                                    </m:r>
                                  </m:sup>
                                </m:sSup>
                              </m:e>
                            </m:d>
                          </m:e>
                          <m:sup>
                            <m:r>
                              <a:rPr lang="en-CA" i="1">
                                <a:latin typeface="Cambria Math" panose="02040503050406030204" pitchFamily="18" charset="0"/>
                              </a:rPr>
                              <m:t>2</m:t>
                            </m:r>
                          </m:sup>
                        </m:sSup>
                      </m:e>
                    </m:nary>
                  </m:oMath>
                </a14:m>
                <a:endParaRPr lang="en-US" dirty="0">
                  <a:solidFill>
                    <a:srgbClr val="222222"/>
                  </a:solidFill>
                </a:endParaRPr>
              </a:p>
              <a:p>
                <a:pPr marL="0" indent="0">
                  <a:buNone/>
                </a:pPr>
                <a:endParaRPr lang="en-US" dirty="0">
                  <a:solidFill>
                    <a:srgbClr val="222222"/>
                  </a:solidFill>
                </a:endParaRPr>
              </a:p>
              <a:p>
                <a:r>
                  <a:rPr lang="en-CA" b="1" dirty="0"/>
                  <a:t>Mean Squared Logarithmic Error: </a:t>
                </a:r>
                <a:r>
                  <a:rPr lang="en-CA" dirty="0"/>
                  <a:t>(</a:t>
                </a:r>
                <a:r>
                  <a:rPr lang="en-US" dirty="0"/>
                  <a:t>when both predicted and true values are huge numbers</a:t>
                </a:r>
                <a:r>
                  <a:rPr lang="en-CA" dirty="0"/>
                  <a:t>)</a:t>
                </a:r>
                <a:r>
                  <a:rPr lang="en-US" dirty="0"/>
                  <a:t> :  </a:t>
                </a:r>
                <a14:m>
                  <m:oMath xmlns:m="http://schemas.openxmlformats.org/officeDocument/2006/math">
                    <m:r>
                      <a:rPr lang="en-CA">
                        <a:latin typeface="Cambria Math" panose="02040503050406030204" pitchFamily="18" charset="0"/>
                      </a:rPr>
                      <m:t>      </m:t>
                    </m:r>
                    <m:r>
                      <a:rPr lang="en-CA" i="1">
                        <a:latin typeface="Cambria Math" panose="02040503050406030204" pitchFamily="18" charset="0"/>
                      </a:rPr>
                      <m:t>𝐸</m:t>
                    </m:r>
                    <m:r>
                      <a:rPr lang="el-GR" i="1">
                        <a:latin typeface="Cambria Math" charset="0"/>
                      </a:rPr>
                      <m:t>= </m:t>
                    </m:r>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𝑛</m:t>
                        </m:r>
                      </m:den>
                    </m:f>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CA" i="1">
                                    <a:latin typeface="Cambria Math" panose="02040503050406030204" pitchFamily="18" charset="0"/>
                                  </a:rPr>
                                  <m:t>𝑙𝑜𝑔</m:t>
                                </m:r>
                                <m:d>
                                  <m:dPr>
                                    <m:ctrlPr>
                                      <a:rPr lang="en-US" i="1">
                                        <a:latin typeface="Cambria Math" panose="02040503050406030204" pitchFamily="18" charset="0"/>
                                      </a:rPr>
                                    </m:ctrlPr>
                                  </m:dPr>
                                  <m:e>
                                    <m:sSup>
                                      <m:sSupPr>
                                        <m:ctrlPr>
                                          <a:rPr lang="is-IS" i="1">
                                            <a:latin typeface="Cambria Math" panose="02040503050406030204" pitchFamily="18" charset="0"/>
                                          </a:rPr>
                                        </m:ctrlPr>
                                      </m:sSupPr>
                                      <m:e>
                                        <m:r>
                                          <a:rPr lang="en-US" i="1">
                                            <a:latin typeface="Cambria Math" charset="0"/>
                                          </a:rPr>
                                          <m:t>𝑦</m:t>
                                        </m:r>
                                      </m:e>
                                      <m:sup>
                                        <m:r>
                                          <a:rPr lang="en-US" i="1">
                                            <a:latin typeface="Cambria Math" charset="0"/>
                                          </a:rPr>
                                          <m:t>(</m:t>
                                        </m:r>
                                        <m:r>
                                          <a:rPr lang="en-US" i="1">
                                            <a:latin typeface="Cambria Math" charset="0"/>
                                          </a:rPr>
                                          <m:t>𝑖</m:t>
                                        </m:r>
                                        <m:r>
                                          <a:rPr lang="en-US" i="1">
                                            <a:latin typeface="Cambria Math" charset="0"/>
                                          </a:rPr>
                                          <m:t>)</m:t>
                                        </m:r>
                                      </m:sup>
                                    </m:sSup>
                                    <m:r>
                                      <a:rPr lang="en-CA" i="1">
                                        <a:latin typeface="Cambria Math" panose="02040503050406030204" pitchFamily="18" charset="0"/>
                                      </a:rPr>
                                      <m:t>+1</m:t>
                                    </m:r>
                                  </m:e>
                                </m:d>
                                <m:r>
                                  <a:rPr lang="en-US" i="1">
                                    <a:latin typeface="Cambria Math" charset="0"/>
                                  </a:rPr>
                                  <m:t>−</m:t>
                                </m:r>
                                <m:r>
                                  <a:rPr lang="en-CA" i="1">
                                    <a:latin typeface="Cambria Math" panose="02040503050406030204" pitchFamily="18" charset="0"/>
                                  </a:rPr>
                                  <m:t>𝑙𝑜𝑔</m:t>
                                </m:r>
                                <m:d>
                                  <m:dPr>
                                    <m:ctrlPr>
                                      <a:rPr lang="en-CA" i="1">
                                        <a:latin typeface="Cambria Math" panose="02040503050406030204" pitchFamily="18" charset="0"/>
                                      </a:rPr>
                                    </m:ctrlPr>
                                  </m:dPr>
                                  <m:e>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charset="0"/>
                                              </a:rPr>
                                              <m:t>𝑦</m:t>
                                            </m:r>
                                          </m:e>
                                        </m:acc>
                                      </m:e>
                                      <m:sup>
                                        <m:r>
                                          <a:rPr lang="en-US" i="1">
                                            <a:latin typeface="Cambria Math" charset="0"/>
                                          </a:rPr>
                                          <m:t>(</m:t>
                                        </m:r>
                                        <m:r>
                                          <a:rPr lang="en-US" i="1">
                                            <a:latin typeface="Cambria Math" charset="0"/>
                                          </a:rPr>
                                          <m:t>𝑖</m:t>
                                        </m:r>
                                        <m:r>
                                          <a:rPr lang="en-US" i="1">
                                            <a:latin typeface="Cambria Math" charset="0"/>
                                          </a:rPr>
                                          <m:t>)</m:t>
                                        </m:r>
                                      </m:sup>
                                    </m:sSup>
                                    <m:r>
                                      <a:rPr lang="en-CA" i="1">
                                        <a:latin typeface="Cambria Math" panose="02040503050406030204" pitchFamily="18" charset="0"/>
                                      </a:rPr>
                                      <m:t>+1</m:t>
                                    </m:r>
                                  </m:e>
                                </m:d>
                              </m:e>
                            </m:d>
                          </m:e>
                          <m:sup>
                            <m:r>
                              <a:rPr lang="en-CA" i="1">
                                <a:latin typeface="Cambria Math" panose="02040503050406030204" pitchFamily="18" charset="0"/>
                              </a:rPr>
                              <m:t>2</m:t>
                            </m:r>
                          </m:sup>
                        </m:sSup>
                      </m:e>
                    </m:nary>
                  </m:oMath>
                </a14:m>
                <a:endParaRPr lang="en-CA" dirty="0"/>
              </a:p>
              <a:p>
                <a:pPr marL="0" indent="0">
                  <a:buNone/>
                </a:pPr>
                <a:endParaRPr lang="en-CA" dirty="0"/>
              </a:p>
              <a:p>
                <a:r>
                  <a:rPr lang="en-US" b="1" dirty="0">
                    <a:solidFill>
                      <a:srgbClr val="222222"/>
                    </a:solidFill>
                  </a:rPr>
                  <a:t>Mean Absolute Error: </a:t>
                </a:r>
                <a:r>
                  <a:rPr lang="en-US" dirty="0"/>
                  <a:t>more computing for gradient optimization, more probust to outliers:  </a:t>
                </a:r>
                <a14:m>
                  <m:oMath xmlns:m="http://schemas.openxmlformats.org/officeDocument/2006/math">
                    <m:r>
                      <a:rPr lang="en-CA">
                        <a:latin typeface="Cambria Math" panose="02040503050406030204" pitchFamily="18" charset="0"/>
                      </a:rPr>
                      <m:t>      </m:t>
                    </m:r>
                    <m:r>
                      <a:rPr lang="en-CA" i="1">
                        <a:latin typeface="Cambria Math" panose="02040503050406030204" pitchFamily="18" charset="0"/>
                      </a:rPr>
                      <m:t>𝐸</m:t>
                    </m:r>
                    <m:r>
                      <a:rPr lang="el-GR" i="1">
                        <a:latin typeface="Cambria Math" charset="0"/>
                      </a:rPr>
                      <m:t>= </m:t>
                    </m:r>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𝑛</m:t>
                        </m:r>
                      </m:den>
                    </m:f>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begChr m:val="|"/>
                            <m:endChr m:val="|"/>
                            <m:ctrlPr>
                              <a:rPr lang="en-US" i="1">
                                <a:latin typeface="Cambria Math" panose="02040503050406030204" pitchFamily="18" charset="0"/>
                              </a:rPr>
                            </m:ctrlPr>
                          </m:dPr>
                          <m:e>
                            <m:sSup>
                              <m:sSupPr>
                                <m:ctrlPr>
                                  <a:rPr lang="is-IS" i="1">
                                    <a:latin typeface="Cambria Math" panose="02040503050406030204" pitchFamily="18" charset="0"/>
                                  </a:rPr>
                                </m:ctrlPr>
                              </m:sSupPr>
                              <m:e>
                                <m:r>
                                  <a:rPr lang="en-US" i="1">
                                    <a:latin typeface="Cambria Math" charset="0"/>
                                  </a:rPr>
                                  <m:t>𝑦</m:t>
                                </m:r>
                              </m:e>
                              <m:sup>
                                <m:r>
                                  <a:rPr lang="en-US" i="1">
                                    <a:latin typeface="Cambria Math" charset="0"/>
                                  </a:rPr>
                                  <m:t>(</m:t>
                                </m:r>
                                <m:r>
                                  <a:rPr lang="en-US" i="1">
                                    <a:latin typeface="Cambria Math" charset="0"/>
                                  </a:rPr>
                                  <m:t>𝑖</m:t>
                                </m:r>
                                <m:r>
                                  <a:rPr lang="en-US" i="1">
                                    <a:latin typeface="Cambria Math" charset="0"/>
                                  </a:rPr>
                                  <m:t>)</m:t>
                                </m:r>
                              </m:sup>
                            </m:sSup>
                            <m:r>
                              <a:rPr lang="en-US" i="1">
                                <a:latin typeface="Cambria Math" charset="0"/>
                              </a:rPr>
                              <m:t>−</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charset="0"/>
                                      </a:rPr>
                                      <m:t>𝑦</m:t>
                                    </m:r>
                                  </m:e>
                                </m:acc>
                              </m:e>
                              <m:sup>
                                <m:r>
                                  <a:rPr lang="en-US" i="1">
                                    <a:latin typeface="Cambria Math" charset="0"/>
                                  </a:rPr>
                                  <m:t>(</m:t>
                                </m:r>
                                <m:r>
                                  <a:rPr lang="en-US" i="1">
                                    <a:latin typeface="Cambria Math" charset="0"/>
                                  </a:rPr>
                                  <m:t>𝑖</m:t>
                                </m:r>
                                <m:r>
                                  <a:rPr lang="en-US" i="1">
                                    <a:latin typeface="Cambria Math" charset="0"/>
                                  </a:rPr>
                                  <m:t>)</m:t>
                                </m:r>
                              </m:sup>
                            </m:sSup>
                          </m:e>
                        </m:d>
                      </m:e>
                    </m:nary>
                  </m:oMath>
                </a14:m>
                <a:endParaRPr lang="en-US" dirty="0">
                  <a:solidFill>
                    <a:srgbClr val="222222"/>
                  </a:solidFill>
                </a:endParaRPr>
              </a:p>
              <a:p>
                <a:pPr marL="0" indent="0">
                  <a:buNone/>
                </a:pPr>
                <a:endParaRPr lang="en-US" dirty="0">
                  <a:solidFill>
                    <a:srgbClr val="222222"/>
                  </a:solidFill>
                </a:endParaRPr>
              </a:p>
              <a:p>
                <a:r>
                  <a:rPr lang="en-CA" b="1" dirty="0"/>
                  <a:t>Binary Cross Entropy:</a:t>
                </a:r>
                <a:r>
                  <a:rPr lang="en-CA" dirty="0"/>
                  <a:t> better convergence, </a:t>
                </a:r>
                <a:r>
                  <a:rPr lang="en-US" dirty="0"/>
                  <a:t>quantifies the difference between two probability distribution.</a:t>
                </a:r>
                <a:r>
                  <a:rPr lang="en-CA" dirty="0"/>
                  <a:t>  </a:t>
                </a:r>
                <a14:m>
                  <m:oMath xmlns:m="http://schemas.openxmlformats.org/officeDocument/2006/math">
                    <m:r>
                      <a:rPr lang="en-CA" i="1">
                        <a:latin typeface="Cambria Math" panose="02040503050406030204" pitchFamily="18" charset="0"/>
                      </a:rPr>
                      <m:t>𝐸</m:t>
                    </m:r>
                    <m:r>
                      <a:rPr lang="el-GR" i="1">
                        <a:latin typeface="Cambria Math" charset="0"/>
                      </a:rPr>
                      <m:t>=</m:t>
                    </m:r>
                    <m:r>
                      <a:rPr lang="en-CA" i="1">
                        <a:latin typeface="Cambria Math" panose="02040503050406030204" pitchFamily="18" charset="0"/>
                      </a:rPr>
                      <m:t>−</m:t>
                    </m:r>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𝑛</m:t>
                        </m:r>
                      </m:den>
                    </m:f>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begChr m:val="["/>
                            <m:endChr m:val="]"/>
                            <m:ctrlPr>
                              <a:rPr lang="en-US" i="1">
                                <a:latin typeface="Cambria Math" panose="02040503050406030204" pitchFamily="18" charset="0"/>
                              </a:rPr>
                            </m:ctrlPr>
                          </m:dPr>
                          <m:e>
                            <m:sSup>
                              <m:sSupPr>
                                <m:ctrlPr>
                                  <a:rPr lang="is-IS" i="1">
                                    <a:latin typeface="Cambria Math" panose="02040503050406030204" pitchFamily="18" charset="0"/>
                                  </a:rPr>
                                </m:ctrlPr>
                              </m:sSupPr>
                              <m:e>
                                <m:r>
                                  <a:rPr lang="en-US" i="1">
                                    <a:latin typeface="Cambria Math" charset="0"/>
                                  </a:rPr>
                                  <m:t>𝑦</m:t>
                                </m:r>
                              </m:e>
                              <m:sup>
                                <m:r>
                                  <a:rPr lang="en-US" i="1">
                                    <a:latin typeface="Cambria Math" charset="0"/>
                                  </a:rPr>
                                  <m:t>(</m:t>
                                </m:r>
                                <m:r>
                                  <a:rPr lang="en-US" i="1">
                                    <a:latin typeface="Cambria Math" charset="0"/>
                                  </a:rPr>
                                  <m:t>𝑖</m:t>
                                </m:r>
                                <m:r>
                                  <a:rPr lang="en-US" i="1">
                                    <a:latin typeface="Cambria Math" charset="0"/>
                                  </a:rPr>
                                  <m:t>)</m:t>
                                </m:r>
                              </m:sup>
                            </m:sSup>
                            <m:r>
                              <a:rPr lang="en-CA" i="1">
                                <a:latin typeface="Cambria Math" panose="02040503050406030204" pitchFamily="18" charset="0"/>
                              </a:rPr>
                              <m:t>𝑙𝑜𝑔</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charset="0"/>
                                          </a:rPr>
                                          <m:t>𝑦</m:t>
                                        </m:r>
                                      </m:e>
                                    </m:acc>
                                  </m:e>
                                  <m:sup>
                                    <m:r>
                                      <a:rPr lang="en-US" i="1">
                                        <a:latin typeface="Cambria Math" charset="0"/>
                                      </a:rPr>
                                      <m:t>(</m:t>
                                    </m:r>
                                    <m:r>
                                      <a:rPr lang="en-US" i="1">
                                        <a:latin typeface="Cambria Math" charset="0"/>
                                      </a:rPr>
                                      <m:t>𝑖</m:t>
                                    </m:r>
                                    <m:r>
                                      <a:rPr lang="en-US" i="1">
                                        <a:latin typeface="Cambria Math" charset="0"/>
                                      </a:rPr>
                                      <m:t>)</m:t>
                                    </m:r>
                                  </m:sup>
                                </m:sSup>
                              </m:e>
                            </m:d>
                            <m:r>
                              <a:rPr lang="en-CA" i="1">
                                <a:latin typeface="Cambria Math" panose="02040503050406030204" pitchFamily="18" charset="0"/>
                              </a:rPr>
                              <m:t>+</m:t>
                            </m:r>
                            <m:d>
                              <m:dPr>
                                <m:ctrlPr>
                                  <a:rPr lang="en-US" i="1">
                                    <a:latin typeface="Cambria Math" panose="02040503050406030204" pitchFamily="18" charset="0"/>
                                  </a:rPr>
                                </m:ctrlPr>
                              </m:dPr>
                              <m:e>
                                <m:r>
                                  <a:rPr lang="en-CA" i="1">
                                    <a:latin typeface="Cambria Math" panose="02040503050406030204" pitchFamily="18" charset="0"/>
                                  </a:rPr>
                                  <m:t>1− </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charset="0"/>
                                          </a:rPr>
                                          <m:t>𝑦</m:t>
                                        </m:r>
                                      </m:e>
                                    </m:acc>
                                  </m:e>
                                  <m:sup>
                                    <m:r>
                                      <a:rPr lang="en-US" i="1">
                                        <a:latin typeface="Cambria Math" charset="0"/>
                                      </a:rPr>
                                      <m:t>(</m:t>
                                    </m:r>
                                    <m:r>
                                      <a:rPr lang="en-US" i="1">
                                        <a:latin typeface="Cambria Math" charset="0"/>
                                      </a:rPr>
                                      <m:t>𝑖</m:t>
                                    </m:r>
                                    <m:r>
                                      <a:rPr lang="en-US" i="1">
                                        <a:latin typeface="Cambria Math" charset="0"/>
                                      </a:rPr>
                                      <m:t>)</m:t>
                                    </m:r>
                                  </m:sup>
                                </m:sSup>
                              </m:e>
                            </m:d>
                            <m:r>
                              <a:rPr lang="en-CA" i="1">
                                <a:latin typeface="Cambria Math" panose="02040503050406030204" pitchFamily="18" charset="0"/>
                              </a:rPr>
                              <m:t>𝑙𝑜𝑔</m:t>
                            </m:r>
                            <m:d>
                              <m:dPr>
                                <m:ctrlPr>
                                  <a:rPr lang="en-CA" i="1">
                                    <a:latin typeface="Cambria Math" panose="02040503050406030204" pitchFamily="18" charset="0"/>
                                  </a:rPr>
                                </m:ctrlPr>
                              </m:dPr>
                              <m:e>
                                <m:r>
                                  <a:rPr lang="en-CA" i="1">
                                    <a:latin typeface="Cambria Math" panose="02040503050406030204" pitchFamily="18" charset="0"/>
                                  </a:rPr>
                                  <m:t>1− </m:t>
                                </m:r>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charset="0"/>
                                          </a:rPr>
                                          <m:t>𝑦</m:t>
                                        </m:r>
                                      </m:e>
                                    </m:acc>
                                  </m:e>
                                  <m:sup>
                                    <m:r>
                                      <a:rPr lang="en-US" i="1">
                                        <a:latin typeface="Cambria Math" charset="0"/>
                                      </a:rPr>
                                      <m:t>(</m:t>
                                    </m:r>
                                    <m:r>
                                      <a:rPr lang="en-US" i="1">
                                        <a:latin typeface="Cambria Math" charset="0"/>
                                      </a:rPr>
                                      <m:t>𝑖</m:t>
                                    </m:r>
                                    <m:r>
                                      <a:rPr lang="en-US" i="1">
                                        <a:latin typeface="Cambria Math" charset="0"/>
                                      </a:rPr>
                                      <m:t>)</m:t>
                                    </m:r>
                                  </m:sup>
                                </m:sSup>
                              </m:e>
                            </m:d>
                          </m:e>
                        </m:d>
                      </m:e>
                    </m:nary>
                  </m:oMath>
                </a14:m>
                <a:endParaRPr lang="en-CA" dirty="0"/>
              </a:p>
              <a:p>
                <a:pPr marL="0" indent="0">
                  <a:buNone/>
                </a:pPr>
                <a:endParaRPr lang="en-CA" dirty="0"/>
              </a:p>
              <a:p>
                <a:r>
                  <a:rPr lang="en-CA" b="1" dirty="0"/>
                  <a:t>Cross Entropy:</a:t>
                </a:r>
                <a:r>
                  <a:rPr lang="en-US" b="1" dirty="0"/>
                  <a:t> </a:t>
                </a:r>
                <a:r>
                  <a:rPr lang="en-CA" dirty="0"/>
                  <a:t>  </a:t>
                </a:r>
                <a14:m>
                  <m:oMath xmlns:m="http://schemas.openxmlformats.org/officeDocument/2006/math">
                    <m:r>
                      <a:rPr lang="en-CA" i="1">
                        <a:latin typeface="Cambria Math" panose="02040503050406030204" pitchFamily="18" charset="0"/>
                      </a:rPr>
                      <m:t>𝐸</m:t>
                    </m:r>
                    <m:r>
                      <a:rPr lang="el-GR" i="1">
                        <a:latin typeface="Cambria Math" charset="0"/>
                      </a:rPr>
                      <m:t>=</m:t>
                    </m:r>
                    <m:nary>
                      <m:naryPr>
                        <m:chr m:val="∑"/>
                        <m:ctrlPr>
                          <a:rPr lang="is-IS" i="1">
                            <a:latin typeface="Cambria Math" panose="02040503050406030204" pitchFamily="18" charset="0"/>
                          </a:rPr>
                        </m:ctrlPr>
                      </m:naryPr>
                      <m:sub>
                        <m:r>
                          <m:rPr>
                            <m:brk m:alnAt="23"/>
                          </m:rPr>
                          <a:rPr lang="en-US" i="1">
                            <a:latin typeface="Cambria Math" charset="0"/>
                          </a:rPr>
                          <m:t>𝑖</m:t>
                        </m:r>
                        <m:r>
                          <a:rPr lang="en-US" i="1">
                            <a:latin typeface="Cambria Math" charset="0"/>
                          </a:rPr>
                          <m:t>=1</m:t>
                        </m:r>
                      </m:sub>
                      <m:sup>
                        <m:r>
                          <a:rPr lang="en-US" i="1">
                            <a:latin typeface="Cambria Math" charset="0"/>
                          </a:rPr>
                          <m:t>𝑛</m:t>
                        </m:r>
                      </m:sup>
                      <m:e>
                        <m:d>
                          <m:dPr>
                            <m:begChr m:val="["/>
                            <m:endChr m:val="]"/>
                            <m:ctrlPr>
                              <a:rPr lang="en-US" i="1">
                                <a:latin typeface="Cambria Math" panose="02040503050406030204" pitchFamily="18" charset="0"/>
                              </a:rPr>
                            </m:ctrlPr>
                          </m:dPr>
                          <m:e>
                            <m:sSup>
                              <m:sSupPr>
                                <m:ctrlPr>
                                  <a:rPr lang="is-IS" i="1">
                                    <a:latin typeface="Cambria Math" panose="02040503050406030204" pitchFamily="18" charset="0"/>
                                  </a:rPr>
                                </m:ctrlPr>
                              </m:sSupPr>
                              <m:e>
                                <m:r>
                                  <a:rPr lang="en-US" i="1">
                                    <a:latin typeface="Cambria Math" charset="0"/>
                                  </a:rPr>
                                  <m:t>𝑦</m:t>
                                </m:r>
                              </m:e>
                              <m:sup>
                                <m:r>
                                  <a:rPr lang="en-US" i="1">
                                    <a:latin typeface="Cambria Math" charset="0"/>
                                  </a:rPr>
                                  <m:t>(</m:t>
                                </m:r>
                                <m:r>
                                  <a:rPr lang="en-US" i="1">
                                    <a:latin typeface="Cambria Math" charset="0"/>
                                  </a:rPr>
                                  <m:t>𝑖</m:t>
                                </m:r>
                                <m:r>
                                  <a:rPr lang="en-US" i="1">
                                    <a:latin typeface="Cambria Math" charset="0"/>
                                  </a:rPr>
                                  <m:t>)</m:t>
                                </m:r>
                              </m:sup>
                            </m:sSup>
                            <m:r>
                              <a:rPr lang="en-CA" i="1">
                                <a:latin typeface="Cambria Math" panose="02040503050406030204" pitchFamily="18" charset="0"/>
                              </a:rPr>
                              <m:t>𝑙𝑜𝑔</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charset="0"/>
                                          </a:rPr>
                                          <m:t>𝑦</m:t>
                                        </m:r>
                                      </m:e>
                                    </m:acc>
                                  </m:e>
                                  <m:sup>
                                    <m:r>
                                      <a:rPr lang="en-US" i="1">
                                        <a:latin typeface="Cambria Math" charset="0"/>
                                      </a:rPr>
                                      <m:t>(</m:t>
                                    </m:r>
                                    <m:r>
                                      <a:rPr lang="en-US" i="1">
                                        <a:latin typeface="Cambria Math" charset="0"/>
                                      </a:rPr>
                                      <m:t>𝑖</m:t>
                                    </m:r>
                                    <m:r>
                                      <a:rPr lang="en-US" i="1">
                                        <a:latin typeface="Cambria Math" charset="0"/>
                                      </a:rPr>
                                      <m:t>)</m:t>
                                    </m:r>
                                  </m:sup>
                                </m:sSup>
                              </m:e>
                            </m:d>
                          </m:e>
                        </m:d>
                      </m:e>
                    </m:nary>
                  </m:oMath>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64818" y="1102093"/>
                <a:ext cx="6969760" cy="3618764"/>
              </a:xfrm>
              <a:blipFill>
                <a:blip r:embed="rId2"/>
                <a:stretch>
                  <a:fillRect l="-182" t="-4545" b="-10839"/>
                </a:stretch>
              </a:blipFill>
            </p:spPr>
            <p:txBody>
              <a:bodyPr/>
              <a:lstStyle/>
              <a:p>
                <a:r>
                  <a:rPr lang="en-US">
                    <a:noFill/>
                  </a:rPr>
                  <a:t> </a:t>
                </a:r>
              </a:p>
            </p:txBody>
          </p:sp>
        </mc:Fallback>
      </mc:AlternateContent>
    </p:spTree>
    <p:extLst>
      <p:ext uri="{BB962C8B-B14F-4D97-AF65-F5344CB8AC3E}">
        <p14:creationId xmlns:p14="http://schemas.microsoft.com/office/powerpoint/2010/main" val="832075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2400" dirty="0"/>
              <a:t>Regularization</a:t>
            </a:r>
            <a:endParaRPr lang="en-US" sz="2400" dirty="0"/>
          </a:p>
        </p:txBody>
      </p:sp>
      <p:sp>
        <p:nvSpPr>
          <p:cNvPr id="3" name="Content Placeholder 2"/>
          <p:cNvSpPr>
            <a:spLocks noGrp="1"/>
          </p:cNvSpPr>
          <p:nvPr>
            <p:ph idx="1"/>
          </p:nvPr>
        </p:nvSpPr>
        <p:spPr>
          <a:xfrm>
            <a:off x="1664818" y="1102093"/>
            <a:ext cx="6969760" cy="3618764"/>
          </a:xfrm>
        </p:spPr>
        <p:txBody>
          <a:bodyPr>
            <a:normAutofit/>
          </a:bodyPr>
          <a:lstStyle/>
          <a:p>
            <a:pPr marL="0" indent="0" fontAlgn="base">
              <a:buNone/>
            </a:pPr>
            <a:r>
              <a:rPr lang="en-CA" dirty="0"/>
              <a:t>Large neural nets trained on relatively small datasets can overfit the training data.</a:t>
            </a:r>
          </a:p>
          <a:p>
            <a:pPr marL="0" indent="0">
              <a:buNone/>
            </a:pPr>
            <a:endParaRPr lang="en-CA" b="1" dirty="0">
              <a:solidFill>
                <a:srgbClr val="222222"/>
              </a:solidFill>
            </a:endParaRPr>
          </a:p>
          <a:p>
            <a:pPr marL="0" indent="0">
              <a:buNone/>
            </a:pPr>
            <a:r>
              <a:rPr lang="en-CA" dirty="0">
                <a:solidFill>
                  <a:srgbClr val="222222"/>
                </a:solidFill>
              </a:rPr>
              <a:t>The common method for NN regularization are:</a:t>
            </a:r>
          </a:p>
          <a:p>
            <a:pPr marL="0" indent="0">
              <a:buNone/>
            </a:pPr>
            <a:endParaRPr lang="en-CA" dirty="0">
              <a:solidFill>
                <a:srgbClr val="222222"/>
              </a:solidFill>
            </a:endParaRPr>
          </a:p>
          <a:p>
            <a:pPr lvl="1"/>
            <a:r>
              <a:rPr lang="en-CA" dirty="0"/>
              <a:t>Randomly Drop Nodes</a:t>
            </a:r>
          </a:p>
          <a:p>
            <a:pPr lvl="1"/>
            <a:r>
              <a:rPr lang="en-CA" dirty="0"/>
              <a:t>Add Random Noise During Training</a:t>
            </a:r>
          </a:p>
          <a:p>
            <a:pPr marL="0" indent="0">
              <a:buNone/>
            </a:pPr>
            <a:r>
              <a:rPr lang="en-US" b="1" dirty="0">
                <a:solidFill>
                  <a:srgbClr val="222222"/>
                </a:solidFill>
              </a:rPr>
              <a:t>	</a:t>
            </a:r>
          </a:p>
        </p:txBody>
      </p:sp>
    </p:spTree>
    <p:extLst>
      <p:ext uri="{BB962C8B-B14F-4D97-AF65-F5344CB8AC3E}">
        <p14:creationId xmlns:p14="http://schemas.microsoft.com/office/powerpoint/2010/main" val="491651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purl.org/dc/elements/1.1/"/>
    <ds:schemaRef ds:uri="http://www.w3.org/XML/1998/namespace"/>
    <ds:schemaRef ds:uri="http://schemas.openxmlformats.org/package/2006/metadata/core-properties"/>
    <ds:schemaRef ds:uri="http://purl.org/dc/terms/"/>
    <ds:schemaRef ds:uri="http://schemas.microsoft.com/office/2006/documentManagement/types"/>
    <ds:schemaRef ds:uri="http://purl.org/dc/dcmitype/"/>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28579</TotalTime>
  <Words>3702</Words>
  <Application>Microsoft Office PowerPoint</Application>
  <PresentationFormat>On-screen Show (16:9)</PresentationFormat>
  <Paragraphs>490</Paragraphs>
  <Slides>50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BernhardMod BT</vt:lpstr>
      <vt:lpstr>Calibri</vt:lpstr>
      <vt:lpstr>Cambria Math</vt:lpstr>
      <vt:lpstr>Montserrat</vt:lpstr>
      <vt:lpstr>Noto Serif</vt:lpstr>
      <vt:lpstr>Roboto</vt:lpstr>
      <vt:lpstr>Office Theme</vt:lpstr>
      <vt:lpstr>Deep Learning</vt:lpstr>
      <vt:lpstr>Training Basics</vt:lpstr>
      <vt:lpstr>Training Basics</vt:lpstr>
      <vt:lpstr>Chain rule-gradient descent</vt:lpstr>
      <vt:lpstr>Forward Propagation</vt:lpstr>
      <vt:lpstr>Forward Propagation</vt:lpstr>
      <vt:lpstr>Backward Propagation</vt:lpstr>
      <vt:lpstr>Loss function (energy function)</vt:lpstr>
      <vt:lpstr>Regularization</vt:lpstr>
      <vt:lpstr>Regularization-Dropout</vt:lpstr>
      <vt:lpstr>Regularization-Noise</vt:lpstr>
      <vt:lpstr>Regularization-Noise</vt:lpstr>
      <vt:lpstr>Why we need Normalization?</vt:lpstr>
      <vt:lpstr>Normalization</vt:lpstr>
      <vt:lpstr>Batch Normalization in Keras</vt:lpstr>
      <vt:lpstr>Normalization</vt:lpstr>
      <vt:lpstr>Vanishing gradient</vt:lpstr>
      <vt:lpstr>Exploding gradient</vt:lpstr>
      <vt:lpstr>Exploding Solution</vt:lpstr>
      <vt:lpstr>Tensor Flow</vt:lpstr>
      <vt:lpstr>Tensor Flow</vt:lpstr>
      <vt:lpstr>TensorFlow in a nutshell</vt:lpstr>
      <vt:lpstr>TensorFlow Graph</vt:lpstr>
      <vt:lpstr>Fetches</vt:lpstr>
      <vt:lpstr>Fetches</vt:lpstr>
      <vt:lpstr>Fetches</vt:lpstr>
      <vt:lpstr>Ranks</vt:lpstr>
      <vt:lpstr>Ranks</vt:lpstr>
      <vt:lpstr>Creating tensor in TensorFlow</vt:lpstr>
      <vt:lpstr>Tensors from Python objects</vt:lpstr>
      <vt:lpstr>Constants</vt:lpstr>
      <vt:lpstr>Variable</vt:lpstr>
      <vt:lpstr>Variable example</vt:lpstr>
      <vt:lpstr>Inputs and Readers</vt:lpstr>
      <vt:lpstr>Inputs and Readers</vt:lpstr>
      <vt:lpstr>Inputs and Readers</vt:lpstr>
      <vt:lpstr>TensorFlow estimator</vt:lpstr>
      <vt:lpstr>Estimators distributed training loop</vt:lpstr>
      <vt:lpstr>Estimators Modeled After Scikit-Learn Interface </vt:lpstr>
      <vt:lpstr>Executing graphs across compute devices</vt:lpstr>
      <vt:lpstr>TensorBoard</vt:lpstr>
      <vt:lpstr>How Does TensorBoard Work?</vt:lpstr>
      <vt:lpstr>How Does TensorBoard Work?</vt:lpstr>
      <vt:lpstr>Machine Learning with TensorFlow</vt:lpstr>
      <vt:lpstr>TensorFlow contains complete algorithms</vt:lpstr>
      <vt:lpstr>Keras : Deep neural network library </vt:lpstr>
      <vt:lpstr>Keras workflow</vt:lpstr>
      <vt:lpstr>Model type</vt:lpstr>
      <vt:lpstr>Sequential class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Omotayo Akinbode</cp:lastModifiedBy>
  <cp:revision>332</cp:revision>
  <dcterms:created xsi:type="dcterms:W3CDTF">2010-04-12T23:12:02Z</dcterms:created>
  <dcterms:modified xsi:type="dcterms:W3CDTF">2020-03-17T22:18:04Z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